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6" r:id="rId1"/>
  </p:sldMasterIdLst>
  <p:notesMasterIdLst>
    <p:notesMasterId r:id="rId60"/>
  </p:notesMasterIdLst>
  <p:handoutMasterIdLst>
    <p:handoutMasterId r:id="rId61"/>
  </p:handoutMasterIdLst>
  <p:sldIdLst>
    <p:sldId id="256" r:id="rId2"/>
    <p:sldId id="526" r:id="rId3"/>
    <p:sldId id="528" r:id="rId4"/>
    <p:sldId id="529" r:id="rId5"/>
    <p:sldId id="531" r:id="rId6"/>
    <p:sldId id="532" r:id="rId7"/>
    <p:sldId id="535" r:id="rId8"/>
    <p:sldId id="536" r:id="rId9"/>
    <p:sldId id="537" r:id="rId10"/>
    <p:sldId id="562" r:id="rId11"/>
    <p:sldId id="563" r:id="rId12"/>
    <p:sldId id="567" r:id="rId13"/>
    <p:sldId id="568" r:id="rId14"/>
    <p:sldId id="569" r:id="rId15"/>
    <p:sldId id="570" r:id="rId16"/>
    <p:sldId id="496" r:id="rId17"/>
    <p:sldId id="571" r:id="rId18"/>
    <p:sldId id="525" r:id="rId19"/>
    <p:sldId id="595" r:id="rId20"/>
    <p:sldId id="636" r:id="rId21"/>
    <p:sldId id="637" r:id="rId22"/>
    <p:sldId id="640" r:id="rId23"/>
    <p:sldId id="641" r:id="rId24"/>
    <p:sldId id="639" r:id="rId25"/>
    <p:sldId id="642" r:id="rId26"/>
    <p:sldId id="643" r:id="rId27"/>
    <p:sldId id="644" r:id="rId28"/>
    <p:sldId id="645" r:id="rId29"/>
    <p:sldId id="646" r:id="rId30"/>
    <p:sldId id="647" r:id="rId31"/>
    <p:sldId id="648" r:id="rId32"/>
    <p:sldId id="649" r:id="rId33"/>
    <p:sldId id="650" r:id="rId34"/>
    <p:sldId id="651" r:id="rId35"/>
    <p:sldId id="652" r:id="rId36"/>
    <p:sldId id="653" r:id="rId37"/>
    <p:sldId id="654" r:id="rId38"/>
    <p:sldId id="655" r:id="rId39"/>
    <p:sldId id="656" r:id="rId40"/>
    <p:sldId id="657" r:id="rId41"/>
    <p:sldId id="658" r:id="rId42"/>
    <p:sldId id="659" r:id="rId43"/>
    <p:sldId id="660" r:id="rId44"/>
    <p:sldId id="661" r:id="rId45"/>
    <p:sldId id="662" r:id="rId46"/>
    <p:sldId id="663" r:id="rId47"/>
    <p:sldId id="664" r:id="rId48"/>
    <p:sldId id="665" r:id="rId49"/>
    <p:sldId id="666" r:id="rId50"/>
    <p:sldId id="667" r:id="rId51"/>
    <p:sldId id="668" r:id="rId52"/>
    <p:sldId id="539" r:id="rId53"/>
    <p:sldId id="540" r:id="rId54"/>
    <p:sldId id="541" r:id="rId55"/>
    <p:sldId id="542" r:id="rId56"/>
    <p:sldId id="543" r:id="rId57"/>
    <p:sldId id="544" r:id="rId58"/>
    <p:sldId id="669" r:id="rId5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47" d="100"/>
          <a:sy n="47" d="100"/>
        </p:scale>
        <p:origin x="1008" y="48"/>
      </p:cViewPr>
      <p:guideLst>
        <p:guide orient="horz" pos="2160"/>
        <p:guide pos="2880"/>
      </p:guideLst>
    </p:cSldViewPr>
  </p:slideViewPr>
  <p:outlineViewPr>
    <p:cViewPr>
      <p:scale>
        <a:sx n="33" d="100"/>
        <a:sy n="33" d="100"/>
      </p:scale>
      <p:origin x="0" y="21882"/>
    </p:cViewPr>
  </p:outlineViewPr>
  <p:notesTextViewPr>
    <p:cViewPr>
      <p:scale>
        <a:sx n="100" d="100"/>
        <a:sy n="100" d="100"/>
      </p:scale>
      <p:origin x="0" y="0"/>
    </p:cViewPr>
  </p:notesTextViewPr>
  <p:sorterViewPr>
    <p:cViewPr>
      <p:scale>
        <a:sx n="100" d="100"/>
        <a:sy n="100" d="100"/>
      </p:scale>
      <p:origin x="0" y="38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D28C8D-3786-4974-AA08-F2E5DCB67ECF}" type="datetimeFigureOut">
              <a:rPr lang="en-US"/>
              <a:pPr>
                <a:defRPr/>
              </a:pPr>
              <a:t>4/10/2020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09048A0-2998-4626-8086-FAA1CCA4841D}" type="slidenum">
              <a:rPr lang="en-US"/>
              <a:pPr>
                <a:defRPr/>
              </a:pPr>
              <a:t>‹#›</a:t>
            </a:fld>
            <a:endParaRPr lang="en-US"/>
          </a:p>
        </p:txBody>
      </p:sp>
    </p:spTree>
    <p:extLst>
      <p:ext uri="{BB962C8B-B14F-4D97-AF65-F5344CB8AC3E}">
        <p14:creationId xmlns:p14="http://schemas.microsoft.com/office/powerpoint/2010/main" val="481563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DD3D30D-BC54-41F5-A221-B12000D23DAF}" type="datetimeFigureOut">
              <a:rPr lang="en-US"/>
              <a:pPr>
                <a:defRPr/>
              </a:pPr>
              <a:t>4/10/2020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4ECB0EE-1275-458C-8B59-449DFC992CBB}" type="slidenum">
              <a:rPr lang="en-US"/>
              <a:pPr>
                <a:defRPr/>
              </a:pPr>
              <a:t>‹#›</a:t>
            </a:fld>
            <a:endParaRPr lang="en-US"/>
          </a:p>
        </p:txBody>
      </p:sp>
    </p:spTree>
    <p:extLst>
      <p:ext uri="{BB962C8B-B14F-4D97-AF65-F5344CB8AC3E}">
        <p14:creationId xmlns:p14="http://schemas.microsoft.com/office/powerpoint/2010/main" val="3653988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1</a:t>
            </a:fld>
            <a:endParaRPr lang="en-US" dirty="0"/>
          </a:p>
        </p:txBody>
      </p:sp>
    </p:spTree>
    <p:extLst>
      <p:ext uri="{BB962C8B-B14F-4D97-AF65-F5344CB8AC3E}">
        <p14:creationId xmlns:p14="http://schemas.microsoft.com/office/powerpoint/2010/main" val="396065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10</a:t>
            </a:fld>
            <a:endParaRPr lang="en-US"/>
          </a:p>
        </p:txBody>
      </p:sp>
    </p:spTree>
    <p:extLst>
      <p:ext uri="{BB962C8B-B14F-4D97-AF65-F5344CB8AC3E}">
        <p14:creationId xmlns:p14="http://schemas.microsoft.com/office/powerpoint/2010/main" val="2235414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11</a:t>
            </a:fld>
            <a:endParaRPr lang="en-US" dirty="0"/>
          </a:p>
        </p:txBody>
      </p:sp>
    </p:spTree>
    <p:extLst>
      <p:ext uri="{BB962C8B-B14F-4D97-AF65-F5344CB8AC3E}">
        <p14:creationId xmlns:p14="http://schemas.microsoft.com/office/powerpoint/2010/main" val="2978389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12</a:t>
            </a:fld>
            <a:endParaRPr lang="en-US" dirty="0"/>
          </a:p>
        </p:txBody>
      </p:sp>
    </p:spTree>
    <p:extLst>
      <p:ext uri="{BB962C8B-B14F-4D97-AF65-F5344CB8AC3E}">
        <p14:creationId xmlns:p14="http://schemas.microsoft.com/office/powerpoint/2010/main" val="2244997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13</a:t>
            </a:fld>
            <a:endParaRPr lang="en-US" dirty="0"/>
          </a:p>
        </p:txBody>
      </p:sp>
    </p:spTree>
    <p:extLst>
      <p:ext uri="{BB962C8B-B14F-4D97-AF65-F5344CB8AC3E}">
        <p14:creationId xmlns:p14="http://schemas.microsoft.com/office/powerpoint/2010/main" val="3634285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14</a:t>
            </a:fld>
            <a:endParaRPr lang="en-US" dirty="0"/>
          </a:p>
        </p:txBody>
      </p:sp>
    </p:spTree>
    <p:extLst>
      <p:ext uri="{BB962C8B-B14F-4D97-AF65-F5344CB8AC3E}">
        <p14:creationId xmlns:p14="http://schemas.microsoft.com/office/powerpoint/2010/main" val="1832995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15</a:t>
            </a:fld>
            <a:endParaRPr lang="en-US" dirty="0"/>
          </a:p>
        </p:txBody>
      </p:sp>
    </p:spTree>
    <p:extLst>
      <p:ext uri="{BB962C8B-B14F-4D97-AF65-F5344CB8AC3E}">
        <p14:creationId xmlns:p14="http://schemas.microsoft.com/office/powerpoint/2010/main" val="3927127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16</a:t>
            </a:fld>
            <a:endParaRPr lang="en-US" dirty="0"/>
          </a:p>
        </p:txBody>
      </p:sp>
    </p:spTree>
    <p:extLst>
      <p:ext uri="{BB962C8B-B14F-4D97-AF65-F5344CB8AC3E}">
        <p14:creationId xmlns:p14="http://schemas.microsoft.com/office/powerpoint/2010/main" val="3911486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17</a:t>
            </a:fld>
            <a:endParaRPr lang="en-US" dirty="0"/>
          </a:p>
        </p:txBody>
      </p:sp>
    </p:spTree>
    <p:extLst>
      <p:ext uri="{BB962C8B-B14F-4D97-AF65-F5344CB8AC3E}">
        <p14:creationId xmlns:p14="http://schemas.microsoft.com/office/powerpoint/2010/main" val="1906602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18</a:t>
            </a:fld>
            <a:endParaRPr lang="en-US"/>
          </a:p>
        </p:txBody>
      </p:sp>
    </p:spTree>
    <p:extLst>
      <p:ext uri="{BB962C8B-B14F-4D97-AF65-F5344CB8AC3E}">
        <p14:creationId xmlns:p14="http://schemas.microsoft.com/office/powerpoint/2010/main" val="2831404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19</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798292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2</a:t>
            </a:fld>
            <a:endParaRPr lang="en-US"/>
          </a:p>
        </p:txBody>
      </p:sp>
    </p:spTree>
    <p:extLst>
      <p:ext uri="{BB962C8B-B14F-4D97-AF65-F5344CB8AC3E}">
        <p14:creationId xmlns:p14="http://schemas.microsoft.com/office/powerpoint/2010/main" val="3589413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31"/>
          <p:cNvSpPr>
            <a:spLocks noGrp="1" noChangeArrowheads="1"/>
          </p:cNvSpPr>
          <p:nvPr>
            <p:ph type="sldNum" sz="quarter" idx="5"/>
          </p:nvPr>
        </p:nvSpPr>
        <p:spPr>
          <a:ln>
            <a:miter lim="800000"/>
            <a:headEnd/>
            <a:tailEnd/>
          </a:ln>
        </p:spPr>
        <p:txBody>
          <a:bodyPr/>
          <a:lstStyle/>
          <a:p>
            <a:pPr>
              <a:defRPr/>
            </a:pPr>
            <a:fld id="{3E87F74D-10D7-4221-8442-8F386F43FABC}" type="slidenum">
              <a:rPr lang="en-US"/>
              <a:pPr>
                <a:defRPr/>
              </a:pPr>
              <a:t>20</a:t>
            </a:fld>
            <a:endParaRPr lang="en-US"/>
          </a:p>
        </p:txBody>
      </p:sp>
      <p:sp>
        <p:nvSpPr>
          <p:cNvPr id="7680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082314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31"/>
          <p:cNvSpPr>
            <a:spLocks noGrp="1" noChangeArrowheads="1"/>
          </p:cNvSpPr>
          <p:nvPr>
            <p:ph type="sldNum" sz="quarter" idx="5"/>
          </p:nvPr>
        </p:nvSpPr>
        <p:spPr>
          <a:ln>
            <a:miter lim="800000"/>
            <a:headEnd/>
            <a:tailEnd/>
          </a:ln>
        </p:spPr>
        <p:txBody>
          <a:bodyPr/>
          <a:lstStyle/>
          <a:p>
            <a:pPr>
              <a:defRPr/>
            </a:pPr>
            <a:fld id="{D2840F12-1C87-4762-A038-80B966ABF326}" type="slidenum">
              <a:rPr lang="en-US"/>
              <a:pPr>
                <a:defRPr/>
              </a:pPr>
              <a:t>21</a:t>
            </a:fld>
            <a:endParaRPr lang="en-US"/>
          </a:p>
        </p:txBody>
      </p:sp>
      <p:sp>
        <p:nvSpPr>
          <p:cNvPr id="77827"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18916067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31"/>
          <p:cNvSpPr>
            <a:spLocks noGrp="1" noChangeArrowheads="1"/>
          </p:cNvSpPr>
          <p:nvPr>
            <p:ph type="sldNum" sz="quarter" idx="5"/>
          </p:nvPr>
        </p:nvSpPr>
        <p:spPr>
          <a:ln>
            <a:miter lim="800000"/>
            <a:headEnd/>
            <a:tailEnd/>
          </a:ln>
        </p:spPr>
        <p:txBody>
          <a:bodyPr/>
          <a:lstStyle/>
          <a:p>
            <a:pPr>
              <a:defRPr/>
            </a:pPr>
            <a:fld id="{3E87F74D-10D7-4221-8442-8F386F43FABC}" type="slidenum">
              <a:rPr lang="en-US"/>
              <a:pPr>
                <a:defRPr/>
              </a:pPr>
              <a:t>22</a:t>
            </a:fld>
            <a:endParaRPr lang="en-US"/>
          </a:p>
        </p:txBody>
      </p:sp>
      <p:sp>
        <p:nvSpPr>
          <p:cNvPr id="7680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186189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31"/>
          <p:cNvSpPr>
            <a:spLocks noGrp="1" noChangeArrowheads="1"/>
          </p:cNvSpPr>
          <p:nvPr>
            <p:ph type="sldNum" sz="quarter" idx="5"/>
          </p:nvPr>
        </p:nvSpPr>
        <p:spPr>
          <a:ln>
            <a:miter lim="800000"/>
            <a:headEnd/>
            <a:tailEnd/>
          </a:ln>
        </p:spPr>
        <p:txBody>
          <a:bodyPr/>
          <a:lstStyle/>
          <a:p>
            <a:pPr>
              <a:defRPr/>
            </a:pPr>
            <a:fld id="{3E87F74D-10D7-4221-8442-8F386F43FABC}" type="slidenum">
              <a:rPr lang="en-US"/>
              <a:pPr>
                <a:defRPr/>
              </a:pPr>
              <a:t>23</a:t>
            </a:fld>
            <a:endParaRPr lang="en-US"/>
          </a:p>
        </p:txBody>
      </p:sp>
      <p:sp>
        <p:nvSpPr>
          <p:cNvPr id="7680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553419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24</a:t>
            </a:fld>
            <a:endParaRPr lang="en-US"/>
          </a:p>
        </p:txBody>
      </p:sp>
    </p:spTree>
    <p:extLst>
      <p:ext uri="{BB962C8B-B14F-4D97-AF65-F5344CB8AC3E}">
        <p14:creationId xmlns:p14="http://schemas.microsoft.com/office/powerpoint/2010/main" val="1597336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25</a:t>
            </a:fld>
            <a:endParaRPr lang="en-US" dirty="0"/>
          </a:p>
        </p:txBody>
      </p:sp>
    </p:spTree>
    <p:extLst>
      <p:ext uri="{BB962C8B-B14F-4D97-AF65-F5344CB8AC3E}">
        <p14:creationId xmlns:p14="http://schemas.microsoft.com/office/powerpoint/2010/main" val="3333305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26</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653998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27</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808363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28</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7794979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29</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296309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3</a:t>
            </a:fld>
            <a:endParaRPr lang="en-US"/>
          </a:p>
        </p:txBody>
      </p:sp>
    </p:spTree>
    <p:extLst>
      <p:ext uri="{BB962C8B-B14F-4D97-AF65-F5344CB8AC3E}">
        <p14:creationId xmlns:p14="http://schemas.microsoft.com/office/powerpoint/2010/main" val="791492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31</a:t>
            </a:fld>
            <a:endParaRPr lang="en-US" dirty="0"/>
          </a:p>
        </p:txBody>
      </p:sp>
    </p:spTree>
    <p:extLst>
      <p:ext uri="{BB962C8B-B14F-4D97-AF65-F5344CB8AC3E}">
        <p14:creationId xmlns:p14="http://schemas.microsoft.com/office/powerpoint/2010/main" val="10222413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32</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5350449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33</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16984848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34</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6617922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35</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177126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36</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5041120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37</a:t>
            </a:fld>
            <a:endParaRPr lang="en-US"/>
          </a:p>
        </p:txBody>
      </p:sp>
    </p:spTree>
    <p:extLst>
      <p:ext uri="{BB962C8B-B14F-4D97-AF65-F5344CB8AC3E}">
        <p14:creationId xmlns:p14="http://schemas.microsoft.com/office/powerpoint/2010/main" val="16023215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38</a:t>
            </a:fld>
            <a:endParaRPr lang="en-US" dirty="0"/>
          </a:p>
        </p:txBody>
      </p:sp>
    </p:spTree>
    <p:extLst>
      <p:ext uri="{BB962C8B-B14F-4D97-AF65-F5344CB8AC3E}">
        <p14:creationId xmlns:p14="http://schemas.microsoft.com/office/powerpoint/2010/main" val="24811541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39</a:t>
            </a:fld>
            <a:endParaRPr lang="en-US"/>
          </a:p>
        </p:txBody>
      </p:sp>
    </p:spTree>
    <p:extLst>
      <p:ext uri="{BB962C8B-B14F-4D97-AF65-F5344CB8AC3E}">
        <p14:creationId xmlns:p14="http://schemas.microsoft.com/office/powerpoint/2010/main" val="35466205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40</a:t>
            </a:fld>
            <a:endParaRPr lang="en-US"/>
          </a:p>
        </p:txBody>
      </p:sp>
    </p:spTree>
    <p:extLst>
      <p:ext uri="{BB962C8B-B14F-4D97-AF65-F5344CB8AC3E}">
        <p14:creationId xmlns:p14="http://schemas.microsoft.com/office/powerpoint/2010/main" val="1606985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4</a:t>
            </a:fld>
            <a:endParaRPr lang="en-US"/>
          </a:p>
        </p:txBody>
      </p:sp>
    </p:spTree>
    <p:extLst>
      <p:ext uri="{BB962C8B-B14F-4D97-AF65-F5344CB8AC3E}">
        <p14:creationId xmlns:p14="http://schemas.microsoft.com/office/powerpoint/2010/main" val="2934902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41</a:t>
            </a:fld>
            <a:endParaRPr lang="en-US"/>
          </a:p>
        </p:txBody>
      </p:sp>
    </p:spTree>
    <p:extLst>
      <p:ext uri="{BB962C8B-B14F-4D97-AF65-F5344CB8AC3E}">
        <p14:creationId xmlns:p14="http://schemas.microsoft.com/office/powerpoint/2010/main" val="19417276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ln>
            <a:miter lim="800000"/>
            <a:headEnd/>
            <a:tailEnd/>
          </a:ln>
        </p:spPr>
        <p:txBody>
          <a:bodyPr/>
          <a:lstStyle/>
          <a:p>
            <a:pPr>
              <a:defRPr/>
            </a:pPr>
            <a:fld id="{FD73DEB0-4744-4765-8985-55C74D97F220}" type="slidenum">
              <a:rPr lang="en-US"/>
              <a:pPr>
                <a:defRPr/>
              </a:pPr>
              <a:t>42</a:t>
            </a:fld>
            <a:endParaRPr 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12396431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43</a:t>
            </a:fld>
            <a:endParaRPr lang="en-US"/>
          </a:p>
        </p:txBody>
      </p:sp>
    </p:spTree>
    <p:extLst>
      <p:ext uri="{BB962C8B-B14F-4D97-AF65-F5344CB8AC3E}">
        <p14:creationId xmlns:p14="http://schemas.microsoft.com/office/powerpoint/2010/main" val="40157853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44</a:t>
            </a:fld>
            <a:endParaRPr lang="en-US" dirty="0"/>
          </a:p>
        </p:txBody>
      </p:sp>
    </p:spTree>
    <p:extLst>
      <p:ext uri="{BB962C8B-B14F-4D97-AF65-F5344CB8AC3E}">
        <p14:creationId xmlns:p14="http://schemas.microsoft.com/office/powerpoint/2010/main" val="5571379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45</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30210220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46</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11503633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47</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1779871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48</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286953495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ln>
            <a:miter lim="800000"/>
            <a:headEnd/>
            <a:tailEnd/>
          </a:ln>
        </p:spPr>
        <p:txBody>
          <a:bodyPr/>
          <a:lstStyle/>
          <a:p>
            <a:pPr>
              <a:defRPr/>
            </a:pPr>
            <a:fld id="{C914FEA9-0CD1-46FD-A98E-AFE96B68D907}" type="slidenum">
              <a:rPr lang="en-US"/>
              <a:pPr>
                <a:defRPr/>
              </a:pPr>
              <a:t>49</a:t>
            </a:fld>
            <a:endParaRPr lang="en-US"/>
          </a:p>
        </p:txBody>
      </p:sp>
      <p:sp>
        <p:nvSpPr>
          <p:cNvPr id="68611"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102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Tree>
    <p:extLst>
      <p:ext uri="{BB962C8B-B14F-4D97-AF65-F5344CB8AC3E}">
        <p14:creationId xmlns:p14="http://schemas.microsoft.com/office/powerpoint/2010/main" val="17385697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50</a:t>
            </a:fld>
            <a:endParaRPr lang="en-US"/>
          </a:p>
        </p:txBody>
      </p:sp>
    </p:spTree>
    <p:extLst>
      <p:ext uri="{BB962C8B-B14F-4D97-AF65-F5344CB8AC3E}">
        <p14:creationId xmlns:p14="http://schemas.microsoft.com/office/powerpoint/2010/main" val="1222308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5</a:t>
            </a:fld>
            <a:endParaRPr lang="en-US"/>
          </a:p>
        </p:txBody>
      </p:sp>
    </p:spTree>
    <p:extLst>
      <p:ext uri="{BB962C8B-B14F-4D97-AF65-F5344CB8AC3E}">
        <p14:creationId xmlns:p14="http://schemas.microsoft.com/office/powerpoint/2010/main" val="34482734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280AE7-3FA5-465A-B8D3-6DB007E49F17}" type="slidenum">
              <a:rPr lang="en-US" smtClean="0"/>
              <a:pPr fontAlgn="base">
                <a:spcBef>
                  <a:spcPct val="0"/>
                </a:spcBef>
                <a:spcAft>
                  <a:spcPct val="0"/>
                </a:spcAft>
                <a:defRPr/>
              </a:pPr>
              <a:t>51</a:t>
            </a:fld>
            <a:endParaRPr lang="en-US" dirty="0"/>
          </a:p>
        </p:txBody>
      </p:sp>
    </p:spTree>
    <p:extLst>
      <p:ext uri="{BB962C8B-B14F-4D97-AF65-F5344CB8AC3E}">
        <p14:creationId xmlns:p14="http://schemas.microsoft.com/office/powerpoint/2010/main" val="11567254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31"/>
          <p:cNvSpPr>
            <a:spLocks noGrp="1" noChangeArrowheads="1"/>
          </p:cNvSpPr>
          <p:nvPr>
            <p:ph type="sldNum" sz="quarter" idx="5"/>
          </p:nvPr>
        </p:nvSpPr>
        <p:spPr>
          <a:ln>
            <a:miter lim="800000"/>
            <a:headEnd/>
            <a:tailEnd/>
          </a:ln>
        </p:spPr>
        <p:txBody>
          <a:bodyPr/>
          <a:lstStyle/>
          <a:p>
            <a:pPr>
              <a:defRPr/>
            </a:pPr>
            <a:fld id="{9D54569F-3377-4CAD-9BAA-94D3E9E9306A}" type="slidenum">
              <a:rPr lang="en-US"/>
              <a:pPr>
                <a:defRPr/>
              </a:pPr>
              <a:t>57</a:t>
            </a:fld>
            <a:endParaRPr lang="en-US" dirty="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a:latin typeface="Times New Roman" pitchFamily="18" charset="0"/>
              <a:ea typeface="ヒラギノ角ゴ Pro W3"/>
              <a:cs typeface="ヒラギノ角ゴ Pro W3"/>
            </a:endParaRPr>
          </a:p>
        </p:txBody>
      </p:sp>
    </p:spTree>
    <p:extLst>
      <p:ext uri="{BB962C8B-B14F-4D97-AF65-F5344CB8AC3E}">
        <p14:creationId xmlns:p14="http://schemas.microsoft.com/office/powerpoint/2010/main" val="65122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idx="5"/>
          </p:nvPr>
        </p:nvSpPr>
        <p:spPr>
          <a:ln>
            <a:miter lim="800000"/>
            <a:headEnd/>
            <a:tailEnd/>
          </a:ln>
        </p:spPr>
        <p:txBody>
          <a:bodyPr/>
          <a:lstStyle/>
          <a:p>
            <a:pPr>
              <a:defRPr/>
            </a:pPr>
            <a:fld id="{B99B03BA-232D-4ED1-A28C-8C4AE3EE8FF4}" type="slidenum">
              <a:rPr lang="en-US"/>
              <a:pPr>
                <a:defRPr/>
              </a:pPr>
              <a:t>6</a:t>
            </a:fld>
            <a:endParaRPr lang="en-US"/>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atin typeface="Times New Roman" pitchFamily="18" charset="0"/>
              <a:ea typeface="ヒラギノ角ゴ Pro W3"/>
              <a:cs typeface="ヒラギノ角ゴ Pro W3"/>
            </a:endParaRPr>
          </a:p>
        </p:txBody>
      </p:sp>
    </p:spTree>
    <p:extLst>
      <p:ext uri="{BB962C8B-B14F-4D97-AF65-F5344CB8AC3E}">
        <p14:creationId xmlns:p14="http://schemas.microsoft.com/office/powerpoint/2010/main" val="4033348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4ECB0EE-1275-458C-8B59-449DFC992CBB}" type="slidenum">
              <a:rPr lang="en-US" smtClean="0"/>
              <a:pPr>
                <a:defRPr/>
              </a:pPr>
              <a:t>7</a:t>
            </a:fld>
            <a:endParaRPr lang="en-US"/>
          </a:p>
        </p:txBody>
      </p:sp>
    </p:spTree>
    <p:extLst>
      <p:ext uri="{BB962C8B-B14F-4D97-AF65-F5344CB8AC3E}">
        <p14:creationId xmlns:p14="http://schemas.microsoft.com/office/powerpoint/2010/main" val="2379176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1"/>
          <p:cNvSpPr>
            <a:spLocks noGrp="1" noChangeArrowheads="1"/>
          </p:cNvSpPr>
          <p:nvPr>
            <p:ph type="sldNum" sz="quarter" idx="5"/>
          </p:nvPr>
        </p:nvSpPr>
        <p:spPr>
          <a:ln>
            <a:miter lim="800000"/>
            <a:headEnd/>
            <a:tailEnd/>
          </a:ln>
        </p:spPr>
        <p:txBody>
          <a:bodyPr/>
          <a:lstStyle/>
          <a:p>
            <a:pPr>
              <a:defRPr/>
            </a:pPr>
            <a:fld id="{1353A969-682C-4F55-8D07-7D8000CF190E}" type="slidenum">
              <a:rPr lang="en-US"/>
              <a:pPr>
                <a:defRPr/>
              </a:pPr>
              <a:t>8</a:t>
            </a:fld>
            <a:endParaRPr lang="en-US"/>
          </a:p>
        </p:txBody>
      </p:sp>
      <p:sp>
        <p:nvSpPr>
          <p:cNvPr id="4608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atin typeface="Times New Roman" pitchFamily="18" charset="0"/>
              <a:ea typeface="ヒラギノ角ゴ Pro W3"/>
              <a:cs typeface="ヒラギノ角ゴ Pro W3"/>
            </a:endParaRPr>
          </a:p>
        </p:txBody>
      </p:sp>
    </p:spTree>
    <p:extLst>
      <p:ext uri="{BB962C8B-B14F-4D97-AF65-F5344CB8AC3E}">
        <p14:creationId xmlns:p14="http://schemas.microsoft.com/office/powerpoint/2010/main" val="2672339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31"/>
          <p:cNvSpPr>
            <a:spLocks noGrp="1" noChangeArrowheads="1"/>
          </p:cNvSpPr>
          <p:nvPr>
            <p:ph type="sldNum" sz="quarter" idx="5"/>
          </p:nvPr>
        </p:nvSpPr>
        <p:spPr>
          <a:ln>
            <a:miter lim="800000"/>
            <a:headEnd/>
            <a:tailEnd/>
          </a:ln>
        </p:spPr>
        <p:txBody>
          <a:bodyPr/>
          <a:lstStyle/>
          <a:p>
            <a:pPr>
              <a:defRPr/>
            </a:pPr>
            <a:fld id="{D0D38CD5-B86D-48D1-A372-D0ECF1FB8AB4}" type="slidenum">
              <a:rPr lang="en-US"/>
              <a:pPr>
                <a:defRPr/>
              </a:pPr>
              <a:t>9</a:t>
            </a:fld>
            <a:endParaRPr lang="en-US"/>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atin typeface="Times New Roman" pitchFamily="18" charset="0"/>
              <a:ea typeface="ヒラギノ角ゴ Pro W3"/>
              <a:cs typeface="ヒラギノ角ゴ Pro W3"/>
            </a:endParaRPr>
          </a:p>
        </p:txBody>
      </p:sp>
    </p:spTree>
    <p:extLst>
      <p:ext uri="{BB962C8B-B14F-4D97-AF65-F5344CB8AC3E}">
        <p14:creationId xmlns:p14="http://schemas.microsoft.com/office/powerpoint/2010/main" val="665398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9BBE3C14-96F3-4DF2-9FBE-F38FF61D8368}" type="datetime1">
              <a:rPr lang="en-US" smtClean="0"/>
              <a:pPr>
                <a:defRPr/>
              </a:pPr>
              <a:t>4/10/2020</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 2014 Owens Consulting of Ocean City, LLC</a:t>
            </a:r>
          </a:p>
        </p:txBody>
      </p:sp>
      <p:sp>
        <p:nvSpPr>
          <p:cNvPr id="6" name="Slide Number Placeholder 26"/>
          <p:cNvSpPr>
            <a:spLocks noGrp="1"/>
          </p:cNvSpPr>
          <p:nvPr>
            <p:ph type="sldNum" sz="quarter" idx="12"/>
          </p:nvPr>
        </p:nvSpPr>
        <p:spPr/>
        <p:txBody>
          <a:bodyPr/>
          <a:lstStyle>
            <a:lvl1pPr>
              <a:defRPr/>
            </a:lvl1pPr>
          </a:lstStyle>
          <a:p>
            <a:pPr>
              <a:defRPr/>
            </a:pPr>
            <a:fld id="{4208070E-00BD-4A02-981E-3513CE49B3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3A87C8A7-169C-4F08-BF2B-7DFF4D0507E6}" type="datetime1">
              <a:rPr lang="en-US" smtClean="0"/>
              <a:pPr>
                <a:defRPr/>
              </a:pPr>
              <a:t>4/10/2020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6" name="Slide Number Placeholder 17"/>
          <p:cNvSpPr>
            <a:spLocks noGrp="1"/>
          </p:cNvSpPr>
          <p:nvPr>
            <p:ph type="sldNum" sz="quarter" idx="12"/>
          </p:nvPr>
        </p:nvSpPr>
        <p:spPr/>
        <p:txBody>
          <a:bodyPr/>
          <a:lstStyle>
            <a:lvl1pPr>
              <a:defRPr/>
            </a:lvl1pPr>
          </a:lstStyle>
          <a:p>
            <a:pPr>
              <a:defRPr/>
            </a:pPr>
            <a:fld id="{50475579-EDEF-400F-A689-0DFE0F30F02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E19D3064-9847-46A1-B321-CA2D69BB3C89}" type="datetime1">
              <a:rPr lang="en-US" smtClean="0"/>
              <a:pPr>
                <a:defRPr/>
              </a:pPr>
              <a:t>4/10/2020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6" name="Slide Number Placeholder 17"/>
          <p:cNvSpPr>
            <a:spLocks noGrp="1"/>
          </p:cNvSpPr>
          <p:nvPr>
            <p:ph type="sldNum" sz="quarter" idx="12"/>
          </p:nvPr>
        </p:nvSpPr>
        <p:spPr/>
        <p:txBody>
          <a:bodyPr/>
          <a:lstStyle>
            <a:lvl1pPr>
              <a:defRPr/>
            </a:lvl1pPr>
          </a:lstStyle>
          <a:p>
            <a:pPr>
              <a:defRPr/>
            </a:pPr>
            <a:fld id="{AF6D6ED1-D322-4294-A596-59443F3A664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A1F3524F-7F6B-4A15-9F48-BC2CAA9FF3BB}" type="datetime1">
              <a:rPr lang="en-US" smtClean="0"/>
              <a:pPr>
                <a:defRPr/>
              </a:pPr>
              <a:t>4/10/2020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6" name="Slide Number Placeholder 17"/>
          <p:cNvSpPr>
            <a:spLocks noGrp="1"/>
          </p:cNvSpPr>
          <p:nvPr>
            <p:ph type="sldNum" sz="quarter" idx="12"/>
          </p:nvPr>
        </p:nvSpPr>
        <p:spPr/>
        <p:txBody>
          <a:bodyPr/>
          <a:lstStyle>
            <a:lvl1pPr>
              <a:defRPr/>
            </a:lvl1pPr>
          </a:lstStyle>
          <a:p>
            <a:pPr>
              <a:defRPr/>
            </a:pPr>
            <a:fld id="{CB011A82-09F8-42C2-AFB4-A5E26467AD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FDE0680-496F-42DF-AF4F-3E1AC346165E}" type="datetime1">
              <a:rPr lang="en-US" smtClean="0"/>
              <a:pPr>
                <a:defRPr/>
              </a:pPr>
              <a:t>4/10/2020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2014 Owens Consulting of Ocean City, LLC</a:t>
            </a:r>
          </a:p>
        </p:txBody>
      </p:sp>
      <p:sp>
        <p:nvSpPr>
          <p:cNvPr id="6" name="Slide Number Placeholder 5"/>
          <p:cNvSpPr>
            <a:spLocks noGrp="1"/>
          </p:cNvSpPr>
          <p:nvPr>
            <p:ph type="sldNum" sz="quarter" idx="12"/>
          </p:nvPr>
        </p:nvSpPr>
        <p:spPr/>
        <p:txBody>
          <a:bodyPr/>
          <a:lstStyle>
            <a:lvl1pPr>
              <a:defRPr/>
            </a:lvl1pPr>
          </a:lstStyle>
          <a:p>
            <a:pPr>
              <a:defRPr/>
            </a:pPr>
            <a:fld id="{1CBEE9FA-B185-4EC4-A944-8DF2EE4D341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CE2F9C11-C823-467B-8D5F-7B0DC940B75C}" type="datetime1">
              <a:rPr lang="en-US" smtClean="0"/>
              <a:pPr>
                <a:defRPr/>
              </a:pPr>
              <a:t>4/10/2020</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7" name="Slide Number Placeholder 17"/>
          <p:cNvSpPr>
            <a:spLocks noGrp="1"/>
          </p:cNvSpPr>
          <p:nvPr>
            <p:ph type="sldNum" sz="quarter" idx="12"/>
          </p:nvPr>
        </p:nvSpPr>
        <p:spPr/>
        <p:txBody>
          <a:bodyPr/>
          <a:lstStyle>
            <a:lvl1pPr>
              <a:defRPr/>
            </a:lvl1pPr>
          </a:lstStyle>
          <a:p>
            <a:pPr>
              <a:defRPr/>
            </a:pPr>
            <a:fld id="{1DC4C78D-CCA8-478F-AFB0-835E5CC10AC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CF2F5AD4-FCBF-4C3E-B31E-125DDDF18370}" type="datetime1">
              <a:rPr lang="en-US" smtClean="0"/>
              <a:pPr>
                <a:defRPr/>
              </a:pPr>
              <a:t>4/10/2020</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9" name="Slide Number Placeholder 17"/>
          <p:cNvSpPr>
            <a:spLocks noGrp="1"/>
          </p:cNvSpPr>
          <p:nvPr>
            <p:ph type="sldNum" sz="quarter" idx="12"/>
          </p:nvPr>
        </p:nvSpPr>
        <p:spPr/>
        <p:txBody>
          <a:bodyPr/>
          <a:lstStyle>
            <a:lvl1pPr>
              <a:defRPr/>
            </a:lvl1pPr>
          </a:lstStyle>
          <a:p>
            <a:pPr>
              <a:defRPr/>
            </a:pPr>
            <a:fld id="{E779D060-4929-4103-AC47-918D9811DD7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30D7E46B-01A5-4058-8C9B-AA203BDAC518}" type="datetime1">
              <a:rPr lang="en-US" smtClean="0"/>
              <a:pPr>
                <a:defRPr/>
              </a:pPr>
              <a:t>4/10/2020</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5" name="Slide Number Placeholder 17"/>
          <p:cNvSpPr>
            <a:spLocks noGrp="1"/>
          </p:cNvSpPr>
          <p:nvPr>
            <p:ph type="sldNum" sz="quarter" idx="12"/>
          </p:nvPr>
        </p:nvSpPr>
        <p:spPr/>
        <p:txBody>
          <a:bodyPr/>
          <a:lstStyle>
            <a:lvl1pPr>
              <a:defRPr/>
            </a:lvl1pPr>
          </a:lstStyle>
          <a:p>
            <a:pPr>
              <a:defRPr/>
            </a:pPr>
            <a:fld id="{20F65B9F-08FC-4261-92B3-5D673DD51F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5FE18E3-DE6E-4A1A-9C0F-96CD425473D2}" type="datetime1">
              <a:rPr lang="en-US" smtClean="0"/>
              <a:pPr>
                <a:defRPr/>
              </a:pPr>
              <a:t>4/10/2020</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4" name="Slide Number Placeholder 17"/>
          <p:cNvSpPr>
            <a:spLocks noGrp="1"/>
          </p:cNvSpPr>
          <p:nvPr>
            <p:ph type="sldNum" sz="quarter" idx="12"/>
          </p:nvPr>
        </p:nvSpPr>
        <p:spPr/>
        <p:txBody>
          <a:bodyPr/>
          <a:lstStyle>
            <a:lvl1pPr>
              <a:defRPr/>
            </a:lvl1pPr>
          </a:lstStyle>
          <a:p>
            <a:pPr>
              <a:defRPr/>
            </a:pPr>
            <a:fld id="{215B20E8-E0C2-47C9-ABD1-2E7A4A995CF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CC0A255E-AA28-49FF-9289-498E0178A8BC}" type="datetime1">
              <a:rPr lang="en-US" smtClean="0"/>
              <a:pPr>
                <a:defRPr/>
              </a:pPr>
              <a:t>4/10/2020</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 2014 Owens Consulting of Ocean City, LLC</a:t>
            </a:r>
          </a:p>
        </p:txBody>
      </p:sp>
      <p:sp>
        <p:nvSpPr>
          <p:cNvPr id="7" name="Slide Number Placeholder 17"/>
          <p:cNvSpPr>
            <a:spLocks noGrp="1"/>
          </p:cNvSpPr>
          <p:nvPr>
            <p:ph type="sldNum" sz="quarter" idx="12"/>
          </p:nvPr>
        </p:nvSpPr>
        <p:spPr/>
        <p:txBody>
          <a:bodyPr/>
          <a:lstStyle>
            <a:lvl1pPr>
              <a:defRPr/>
            </a:lvl1pPr>
          </a:lstStyle>
          <a:p>
            <a:pPr>
              <a:defRPr/>
            </a:pPr>
            <a:fld id="{A848F359-EDF2-4375-989F-6228F4B291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D839FA7-8E32-45C4-9F3E-8921D5F65467}" type="datetime1">
              <a:rPr lang="en-US" smtClean="0"/>
              <a:pPr>
                <a:defRPr/>
              </a:pPr>
              <a:t>4/10/2020</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 2014 Owens Consulting of Ocean City, LLC</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314A3E0-F442-48C4-8F9B-CDA0109613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fld id="{1C77A8F7-5FCC-436C-86BB-6527FE4413E0}" type="datetime1">
              <a:rPr lang="en-US" smtClean="0"/>
              <a:pPr>
                <a:defRPr/>
              </a:pPr>
              <a:t>4/10/2020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r>
              <a:rPr lang="en-US"/>
              <a:t>© 2014 Owens Consulting of Ocean City, LLC</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defRPr>
            </a:lvl1pPr>
          </a:lstStyle>
          <a:p>
            <a:pPr>
              <a:defRPr/>
            </a:pPr>
            <a:fld id="{35AD82C5-6BF9-4C86-97C1-DD6C9ED98EAA}"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211" r:id="rId1"/>
    <p:sldLayoutId id="2147484203" r:id="rId2"/>
    <p:sldLayoutId id="2147484212" r:id="rId3"/>
    <p:sldLayoutId id="2147484204" r:id="rId4"/>
    <p:sldLayoutId id="2147484205" r:id="rId5"/>
    <p:sldLayoutId id="2147484206" r:id="rId6"/>
    <p:sldLayoutId id="2147484207" r:id="rId7"/>
    <p:sldLayoutId id="2147484208" r:id="rId8"/>
    <p:sldLayoutId id="2147484213" r:id="rId9"/>
    <p:sldLayoutId id="2147484209" r:id="rId10"/>
    <p:sldLayoutId id="2147484210" r:id="rId11"/>
  </p:sldLayoutIdLst>
  <p:hf sldNum="0"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4.w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Exam FM Module 9:</a:t>
            </a:r>
            <a:br>
              <a:rPr lang="en-US" dirty="0"/>
            </a:br>
            <a:r>
              <a:rPr lang="en-US" dirty="0"/>
              <a:t>Old FM</a:t>
            </a:r>
            <a:br>
              <a:rPr lang="en-US" dirty="0"/>
            </a:br>
            <a:r>
              <a:rPr lang="en-US" dirty="0"/>
              <a:t> Intro to Derivatives McDonald Chapter 1</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BA II Plus® is a trademark of Texas Instruments, registered in the U.S. and other countries.</a:t>
            </a:r>
          </a:p>
          <a:p>
            <a:r>
              <a:rPr lang="en-US" sz="2400" dirty="0"/>
              <a:t>© 2006, </a:t>
            </a:r>
            <a:r>
              <a:rPr lang="en-US" sz="2400" i="1" dirty="0"/>
              <a:t>Derivative Markets</a:t>
            </a:r>
            <a:r>
              <a:rPr lang="en-US" sz="2400" dirty="0"/>
              <a:t>, 2</a:t>
            </a:r>
            <a:r>
              <a:rPr lang="en-US" sz="2400" baseline="30000" dirty="0"/>
              <a:t>nd</a:t>
            </a:r>
            <a:r>
              <a:rPr lang="en-US" sz="2400" dirty="0"/>
              <a:t> Edition, Robert McDonald, Pearson Education, Inc. All Rights Reserved. Used under Fair Use.</a:t>
            </a:r>
          </a:p>
          <a:p>
            <a:endParaRPr lang="en-US" sz="2400" dirty="0"/>
          </a:p>
          <a:p>
            <a:endParaRPr lang="en-US" dirty="0"/>
          </a:p>
          <a:p>
            <a:endParaRPr lang="en-US" dirty="0"/>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Exam FM Module 9:</a:t>
            </a:r>
            <a:br>
              <a:rPr lang="en-US" dirty="0"/>
            </a:br>
            <a:r>
              <a:rPr lang="en-US" dirty="0"/>
              <a:t>Variable-Rate Loans</a:t>
            </a:r>
            <a:br>
              <a:rPr lang="en-US" dirty="0"/>
            </a:br>
            <a:r>
              <a:rPr lang="en-US" dirty="0"/>
              <a:t> Section 9.2</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dirty="0">
                <a:solidFill>
                  <a:srgbClr val="000000"/>
                </a:solidFill>
              </a:rPr>
              <a:t>Instructor: Mr. Richard Owens, FSA, CFA </a:t>
            </a:r>
          </a:p>
          <a:p>
            <a:pPr marR="0" eaLnBrk="1" hangingPunct="1">
              <a:lnSpc>
                <a:spcPct val="60000"/>
              </a:lnSpc>
              <a:buFont typeface="Arial" charset="0"/>
              <a:buNone/>
            </a:pPr>
            <a:r>
              <a:rPr lang="en-US" sz="2400" dirty="0">
                <a:solidFill>
                  <a:srgbClr val="000000"/>
                </a:solidFill>
              </a:rPr>
              <a:t>Instructor, Ball State University</a:t>
            </a:r>
          </a:p>
          <a:p>
            <a:pPr marR="0" eaLnBrk="1" hangingPunct="1">
              <a:lnSpc>
                <a:spcPct val="60000"/>
              </a:lnSpc>
              <a:buFont typeface="Arial" charset="0"/>
              <a:buNone/>
            </a:pPr>
            <a:r>
              <a:rPr lang="en-US" sz="2400" dirty="0">
                <a:solidFill>
                  <a:srgbClr val="000000"/>
                </a:solidFill>
              </a:rPr>
              <a:t>VP &amp; Senior Actuary, MetLife (Retired)</a:t>
            </a:r>
          </a:p>
        </p:txBody>
      </p:sp>
    </p:spTree>
    <p:extLst>
      <p:ext uri="{BB962C8B-B14F-4D97-AF65-F5344CB8AC3E}">
        <p14:creationId xmlns:p14="http://schemas.microsoft.com/office/powerpoint/2010/main" val="111458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895350"/>
          </a:xfrm>
        </p:spPr>
        <p:txBody>
          <a:bodyPr/>
          <a:lstStyle/>
          <a:p>
            <a:r>
              <a:rPr lang="en-US" dirty="0"/>
              <a:t>Variable-Rate Loans</a:t>
            </a:r>
          </a:p>
        </p:txBody>
      </p:sp>
      <p:sp>
        <p:nvSpPr>
          <p:cNvPr id="3" name="Content Placeholder 2"/>
          <p:cNvSpPr>
            <a:spLocks noGrp="1"/>
          </p:cNvSpPr>
          <p:nvPr>
            <p:ph idx="1"/>
          </p:nvPr>
        </p:nvSpPr>
        <p:spPr>
          <a:xfrm>
            <a:off x="457200" y="1600200"/>
            <a:ext cx="8229600" cy="4389438"/>
          </a:xfrm>
        </p:spPr>
        <p:txBody>
          <a:bodyPr/>
          <a:lstStyle/>
          <a:p>
            <a:r>
              <a:rPr lang="en-US" dirty="0"/>
              <a:t>Fixed-rate loan – interest rate does not change over the term of the loan</a:t>
            </a:r>
          </a:p>
          <a:p>
            <a:r>
              <a:rPr lang="en-US" dirty="0"/>
              <a:t>Variable-rate loan – interest rate can change over the term of the loan</a:t>
            </a:r>
          </a:p>
          <a:p>
            <a:pPr lvl="1"/>
            <a:r>
              <a:rPr lang="en-US" dirty="0"/>
              <a:t>Aka – Floating-rate loan</a:t>
            </a:r>
          </a:p>
          <a:p>
            <a:r>
              <a:rPr lang="en-US" dirty="0"/>
              <a:t>Loan agreement specifies</a:t>
            </a:r>
          </a:p>
          <a:p>
            <a:pPr lvl="1"/>
            <a:r>
              <a:rPr lang="en-US" dirty="0"/>
              <a:t>Frequency of rate change</a:t>
            </a:r>
          </a:p>
          <a:p>
            <a:pPr lvl="1"/>
            <a:r>
              <a:rPr lang="en-US" dirty="0"/>
              <a:t>Formula to determine new rate</a:t>
            </a:r>
          </a:p>
        </p:txBody>
      </p:sp>
      <p:sp>
        <p:nvSpPr>
          <p:cNvPr id="5" name="Footer Placeholder 4"/>
          <p:cNvSpPr>
            <a:spLocks noGrp="1"/>
          </p:cNvSpPr>
          <p:nvPr>
            <p:ph type="ftr" sz="quarter" idx="11"/>
          </p:nvPr>
        </p:nvSpPr>
        <p:spPr/>
        <p:txBody>
          <a:bodyPr/>
          <a:lstStyle/>
          <a:p>
            <a:pPr>
              <a:defRPr/>
            </a:pPr>
            <a:r>
              <a:rPr lang="en-US"/>
              <a:t>© 2017 Owens Consulting of Ocean City, LLC</a:t>
            </a:r>
            <a:endParaRPr lang="en-US" dirty="0"/>
          </a:p>
        </p:txBody>
      </p:sp>
      <p:graphicFrame>
        <p:nvGraphicFramePr>
          <p:cNvPr id="2" name="Object 1"/>
          <p:cNvGraphicFramePr>
            <a:graphicFrameLocks noChangeAspect="1"/>
          </p:cNvGraphicFramePr>
          <p:nvPr>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2053" name="Equation" r:id="rId4" imgW="914400" imgH="198720" progId="Equation.DSMT4">
                  <p:embed/>
                </p:oleObj>
              </mc:Choice>
              <mc:Fallback>
                <p:oleObj name="Equation" r:id="rId4" imgW="914400" imgH="198720" progId="Equation.DSMT4">
                  <p:embed/>
                  <p:pic>
                    <p:nvPicPr>
                      <p:cNvPr id="2" name="Object 1"/>
                      <p:cNvPicPr/>
                      <p:nvPr/>
                    </p:nvPicPr>
                    <p:blipFill>
                      <a:blip r:embed="rId5"/>
                      <a:stretch>
                        <a:fillRect/>
                      </a:stretch>
                    </p:blipFill>
                    <p:spPr>
                      <a:xfrm>
                        <a:off x="4927600" y="2667000"/>
                        <a:ext cx="914400" cy="198438"/>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12</a:t>
            </a:fld>
            <a:endParaRPr lang="en-US" dirty="0"/>
          </a:p>
        </p:txBody>
      </p:sp>
    </p:spTree>
    <p:extLst>
      <p:ext uri="{BB962C8B-B14F-4D97-AF65-F5344CB8AC3E}">
        <p14:creationId xmlns:p14="http://schemas.microsoft.com/office/powerpoint/2010/main" val="17720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895350"/>
          </a:xfrm>
        </p:spPr>
        <p:txBody>
          <a:bodyPr/>
          <a:lstStyle/>
          <a:p>
            <a:r>
              <a:rPr lang="en-US" dirty="0"/>
              <a:t>Variable-Rate Loans</a:t>
            </a:r>
          </a:p>
        </p:txBody>
      </p:sp>
      <p:sp>
        <p:nvSpPr>
          <p:cNvPr id="3" name="Content Placeholder 2"/>
          <p:cNvSpPr>
            <a:spLocks noGrp="1"/>
          </p:cNvSpPr>
          <p:nvPr>
            <p:ph idx="1"/>
          </p:nvPr>
        </p:nvSpPr>
        <p:spPr>
          <a:xfrm>
            <a:off x="457200" y="1600200"/>
            <a:ext cx="8229600" cy="4389438"/>
          </a:xfrm>
        </p:spPr>
        <p:txBody>
          <a:bodyPr/>
          <a:lstStyle/>
          <a:p>
            <a:r>
              <a:rPr lang="en-US" dirty="0"/>
              <a:t>Examples: LIBOR, prime rate</a:t>
            </a:r>
          </a:p>
          <a:p>
            <a:r>
              <a:rPr lang="en-US" dirty="0"/>
              <a:t>Spread: Formula = Treasuries + 225 bps, 225 is the spread</a:t>
            </a:r>
          </a:p>
          <a:p>
            <a:r>
              <a:rPr lang="en-US" dirty="0"/>
              <a:t>Variable rate mortgage – with new rate, payment recalculated to pay-off loan at original term date</a:t>
            </a:r>
          </a:p>
          <a:p>
            <a:endParaRPr lang="en-US" dirty="0"/>
          </a:p>
          <a:p>
            <a:endParaRPr lang="en-US" dirty="0"/>
          </a:p>
        </p:txBody>
      </p:sp>
      <p:sp>
        <p:nvSpPr>
          <p:cNvPr id="5" name="Footer Placeholder 4"/>
          <p:cNvSpPr>
            <a:spLocks noGrp="1"/>
          </p:cNvSpPr>
          <p:nvPr>
            <p:ph type="ftr" sz="quarter" idx="11"/>
          </p:nvPr>
        </p:nvSpPr>
        <p:spPr/>
        <p:txBody>
          <a:bodyPr/>
          <a:lstStyle/>
          <a:p>
            <a:pPr>
              <a:defRPr/>
            </a:pPr>
            <a:r>
              <a:rPr lang="en-US"/>
              <a:t>© 2017 Owens Consulting of Ocean City, LLC</a:t>
            </a:r>
            <a:endParaRPr lang="en-US" dirty="0"/>
          </a:p>
        </p:txBody>
      </p:sp>
      <p:graphicFrame>
        <p:nvGraphicFramePr>
          <p:cNvPr id="2" name="Object 1"/>
          <p:cNvGraphicFramePr>
            <a:graphicFrameLocks noChangeAspect="1"/>
          </p:cNvGraphicFramePr>
          <p:nvPr>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3077" name="Equation" r:id="rId4" imgW="914400" imgH="198720" progId="Equation.DSMT4">
                  <p:embed/>
                </p:oleObj>
              </mc:Choice>
              <mc:Fallback>
                <p:oleObj name="Equation" r:id="rId4" imgW="914400" imgH="198720" progId="Equation.DSMT4">
                  <p:embed/>
                  <p:pic>
                    <p:nvPicPr>
                      <p:cNvPr id="2" name="Object 1"/>
                      <p:cNvPicPr/>
                      <p:nvPr/>
                    </p:nvPicPr>
                    <p:blipFill>
                      <a:blip r:embed="rId5"/>
                      <a:stretch>
                        <a:fillRect/>
                      </a:stretch>
                    </p:blipFill>
                    <p:spPr>
                      <a:xfrm>
                        <a:off x="4927600" y="2667000"/>
                        <a:ext cx="914400" cy="198438"/>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13</a:t>
            </a:fld>
            <a:endParaRPr lang="en-US" dirty="0"/>
          </a:p>
        </p:txBody>
      </p:sp>
    </p:spTree>
    <p:extLst>
      <p:ext uri="{BB962C8B-B14F-4D97-AF65-F5344CB8AC3E}">
        <p14:creationId xmlns:p14="http://schemas.microsoft.com/office/powerpoint/2010/main" val="425396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895350"/>
          </a:xfrm>
        </p:spPr>
        <p:txBody>
          <a:bodyPr/>
          <a:lstStyle/>
          <a:p>
            <a:r>
              <a:rPr lang="en-US" dirty="0"/>
              <a:t>Variable-Rate Loans</a:t>
            </a:r>
          </a:p>
        </p:txBody>
      </p:sp>
      <p:sp>
        <p:nvSpPr>
          <p:cNvPr id="3" name="Content Placeholder 2"/>
          <p:cNvSpPr>
            <a:spLocks noGrp="1"/>
          </p:cNvSpPr>
          <p:nvPr>
            <p:ph idx="1"/>
          </p:nvPr>
        </p:nvSpPr>
        <p:spPr>
          <a:xfrm>
            <a:off x="457200" y="1600200"/>
            <a:ext cx="8229600" cy="4389438"/>
          </a:xfrm>
        </p:spPr>
        <p:txBody>
          <a:bodyPr/>
          <a:lstStyle/>
          <a:p>
            <a:r>
              <a:rPr lang="en-US" dirty="0"/>
              <a:t>Interest rate swaps have both fixed-rate and variable-rate components</a:t>
            </a:r>
          </a:p>
          <a:p>
            <a:r>
              <a:rPr lang="en-US" dirty="0"/>
              <a:t>Swaps can convert:</a:t>
            </a:r>
          </a:p>
          <a:p>
            <a:pPr lvl="1"/>
            <a:r>
              <a:rPr lang="en-US" dirty="0"/>
              <a:t>Fixed-rate loan to variable-rate</a:t>
            </a:r>
          </a:p>
          <a:p>
            <a:pPr lvl="1"/>
            <a:r>
              <a:rPr lang="en-US" dirty="0"/>
              <a:t>Variable-rate loan to fixed-rate</a:t>
            </a:r>
          </a:p>
        </p:txBody>
      </p:sp>
      <p:sp>
        <p:nvSpPr>
          <p:cNvPr id="5" name="Footer Placeholder 4"/>
          <p:cNvSpPr>
            <a:spLocks noGrp="1"/>
          </p:cNvSpPr>
          <p:nvPr>
            <p:ph type="ftr" sz="quarter" idx="11"/>
          </p:nvPr>
        </p:nvSpPr>
        <p:spPr/>
        <p:txBody>
          <a:bodyPr/>
          <a:lstStyle/>
          <a:p>
            <a:pPr>
              <a:defRPr/>
            </a:pPr>
            <a:r>
              <a:rPr lang="en-US"/>
              <a:t>© 2017 Owens Consulting of Ocean City, LLC</a:t>
            </a:r>
            <a:endParaRPr lang="en-US" dirty="0"/>
          </a:p>
        </p:txBody>
      </p:sp>
      <p:graphicFrame>
        <p:nvGraphicFramePr>
          <p:cNvPr id="2" name="Object 1"/>
          <p:cNvGraphicFramePr>
            <a:graphicFrameLocks noChangeAspect="1"/>
          </p:cNvGraphicFramePr>
          <p:nvPr>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4101" name="Equation" r:id="rId4" imgW="914400" imgH="198720" progId="Equation.DSMT4">
                  <p:embed/>
                </p:oleObj>
              </mc:Choice>
              <mc:Fallback>
                <p:oleObj name="Equation" r:id="rId4" imgW="914400" imgH="198720" progId="Equation.DSMT4">
                  <p:embed/>
                  <p:pic>
                    <p:nvPicPr>
                      <p:cNvPr id="2" name="Object 1"/>
                      <p:cNvPicPr/>
                      <p:nvPr/>
                    </p:nvPicPr>
                    <p:blipFill>
                      <a:blip r:embed="rId5"/>
                      <a:stretch>
                        <a:fillRect/>
                      </a:stretch>
                    </p:blipFill>
                    <p:spPr>
                      <a:xfrm>
                        <a:off x="4927600" y="2667000"/>
                        <a:ext cx="914400" cy="198438"/>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14</a:t>
            </a:fld>
            <a:endParaRPr lang="en-US" dirty="0"/>
          </a:p>
        </p:txBody>
      </p:sp>
    </p:spTree>
    <p:extLst>
      <p:ext uri="{BB962C8B-B14F-4D97-AF65-F5344CB8AC3E}">
        <p14:creationId xmlns:p14="http://schemas.microsoft.com/office/powerpoint/2010/main" val="292047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895350"/>
          </a:xfrm>
        </p:spPr>
        <p:txBody>
          <a:bodyPr/>
          <a:lstStyle/>
          <a:p>
            <a:r>
              <a:rPr lang="en-US" dirty="0"/>
              <a:t>Variable-Rate Loans</a:t>
            </a:r>
          </a:p>
        </p:txBody>
      </p:sp>
      <p:sp>
        <p:nvSpPr>
          <p:cNvPr id="3" name="Content Placeholder 2"/>
          <p:cNvSpPr>
            <a:spLocks noGrp="1"/>
          </p:cNvSpPr>
          <p:nvPr>
            <p:ph idx="1"/>
          </p:nvPr>
        </p:nvSpPr>
        <p:spPr>
          <a:xfrm>
            <a:off x="457200" y="1600200"/>
            <a:ext cx="8229600" cy="4389438"/>
          </a:xfrm>
        </p:spPr>
        <p:txBody>
          <a:bodyPr/>
          <a:lstStyle/>
          <a:p>
            <a:r>
              <a:rPr lang="en-US" dirty="0"/>
              <a:t>Example 9.1: Variable-rate loan</a:t>
            </a:r>
          </a:p>
          <a:p>
            <a:pPr lvl="1"/>
            <a:r>
              <a:rPr lang="en-US" dirty="0"/>
              <a:t>Amount: 200 million</a:t>
            </a:r>
          </a:p>
          <a:p>
            <a:pPr lvl="1"/>
            <a:r>
              <a:rPr lang="en-US" dirty="0"/>
              <a:t>Variable-rate: 1-year LIBOR + 150 bps</a:t>
            </a:r>
          </a:p>
          <a:p>
            <a:pPr lvl="1"/>
            <a:r>
              <a:rPr lang="en-US" dirty="0"/>
              <a:t>Time 0 LIBOR: 3.25%</a:t>
            </a:r>
          </a:p>
          <a:p>
            <a:r>
              <a:rPr lang="en-US" dirty="0"/>
              <a:t>Interest payment at time 1 based on time 0 LIBOR</a:t>
            </a:r>
          </a:p>
          <a:p>
            <a:pPr lvl="1"/>
            <a:r>
              <a:rPr lang="en-US" dirty="0"/>
              <a:t>200 million * (.0325 + .015) = 9.5 million</a:t>
            </a:r>
          </a:p>
          <a:p>
            <a:r>
              <a:rPr lang="en-US" dirty="0"/>
              <a:t>Interest payment at time 2 based on time 1 1-year LIBOR</a:t>
            </a:r>
          </a:p>
          <a:p>
            <a:pPr lvl="1"/>
            <a:r>
              <a:rPr lang="en-US" dirty="0"/>
              <a:t>200 million * (.0350 + .015) = 10.0 million</a:t>
            </a:r>
          </a:p>
          <a:p>
            <a:pPr lvl="1"/>
            <a:endParaRPr lang="en-US" dirty="0"/>
          </a:p>
          <a:p>
            <a:pPr lvl="1"/>
            <a:endParaRPr lang="en-US" dirty="0"/>
          </a:p>
        </p:txBody>
      </p:sp>
      <p:sp>
        <p:nvSpPr>
          <p:cNvPr id="5" name="Footer Placeholder 4"/>
          <p:cNvSpPr>
            <a:spLocks noGrp="1"/>
          </p:cNvSpPr>
          <p:nvPr>
            <p:ph type="ftr" sz="quarter" idx="11"/>
          </p:nvPr>
        </p:nvSpPr>
        <p:spPr/>
        <p:txBody>
          <a:bodyPr/>
          <a:lstStyle/>
          <a:p>
            <a:pPr>
              <a:defRPr/>
            </a:pPr>
            <a:r>
              <a:rPr lang="en-US"/>
              <a:t>© 2017 Owens Consulting of Ocean City, LLC</a:t>
            </a:r>
            <a:endParaRPr lang="en-US" dirty="0"/>
          </a:p>
        </p:txBody>
      </p:sp>
      <p:graphicFrame>
        <p:nvGraphicFramePr>
          <p:cNvPr id="2" name="Object 1"/>
          <p:cNvGraphicFramePr>
            <a:graphicFrameLocks noChangeAspect="1"/>
          </p:cNvGraphicFramePr>
          <p:nvPr>
            <p:extLst/>
          </p:nvPr>
        </p:nvGraphicFramePr>
        <p:xfrm>
          <a:off x="4927600" y="2667000"/>
          <a:ext cx="914400" cy="198438"/>
        </p:xfrm>
        <a:graphic>
          <a:graphicData uri="http://schemas.openxmlformats.org/presentationml/2006/ole">
            <mc:AlternateContent xmlns:mc="http://schemas.openxmlformats.org/markup-compatibility/2006">
              <mc:Choice xmlns:v="urn:schemas-microsoft-com:vml" Requires="v">
                <p:oleObj spid="_x0000_s5125" name="Equation" r:id="rId4" imgW="914400" imgH="198720" progId="Equation.DSMT4">
                  <p:embed/>
                </p:oleObj>
              </mc:Choice>
              <mc:Fallback>
                <p:oleObj name="Equation" r:id="rId4" imgW="914400" imgH="198720" progId="Equation.DSMT4">
                  <p:embed/>
                  <p:pic>
                    <p:nvPicPr>
                      <p:cNvPr id="2" name="Object 1"/>
                      <p:cNvPicPr/>
                      <p:nvPr/>
                    </p:nvPicPr>
                    <p:blipFill>
                      <a:blip r:embed="rId5"/>
                      <a:stretch>
                        <a:fillRect/>
                      </a:stretch>
                    </p:blipFill>
                    <p:spPr>
                      <a:xfrm>
                        <a:off x="4927600" y="2667000"/>
                        <a:ext cx="914400" cy="198438"/>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15</a:t>
            </a:fld>
            <a:endParaRPr lang="en-US" dirty="0"/>
          </a:p>
        </p:txBody>
      </p:sp>
    </p:spTree>
    <p:extLst>
      <p:ext uri="{BB962C8B-B14F-4D97-AF65-F5344CB8AC3E}">
        <p14:creationId xmlns:p14="http://schemas.microsoft.com/office/powerpoint/2010/main" val="172239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2017, Interest Rate Swaps, </a:t>
            </a:r>
            <a:r>
              <a:rPr lang="en-US" dirty="0"/>
              <a:t>Jeffrey Beckley</a:t>
            </a:r>
            <a:r>
              <a:rPr lang="en-US" sz="2400" dirty="0"/>
              <a:t>, Society of Actuaries, All Rights Reserved. Used under Fair Use.</a:t>
            </a:r>
          </a:p>
          <a:p>
            <a:endParaRPr lang="en-US" dirty="0"/>
          </a:p>
          <a:p>
            <a:endParaRPr lang="en-US" dirty="0"/>
          </a:p>
        </p:txBody>
      </p:sp>
      <p:sp>
        <p:nvSpPr>
          <p:cNvPr id="5" name="Footer Placeholder 4"/>
          <p:cNvSpPr>
            <a:spLocks noGrp="1"/>
          </p:cNvSpPr>
          <p:nvPr>
            <p:ph type="ftr" sz="quarter" idx="11"/>
          </p:nvPr>
        </p:nvSpPr>
        <p:spPr/>
        <p:txBody>
          <a:bodyPr/>
          <a:lstStyle/>
          <a:p>
            <a:pPr>
              <a:defRPr/>
            </a:pPr>
            <a:r>
              <a:rPr lang="en-US"/>
              <a:t>© 2017 Owens Consulting of Ocean City, LLC</a:t>
            </a:r>
            <a:endParaRPr lang="en-US" dirty="0"/>
          </a:p>
        </p:txBody>
      </p:sp>
      <p:sp>
        <p:nvSpPr>
          <p:cNvPr id="2" name="Slide Number Placeholder 1"/>
          <p:cNvSpPr>
            <a:spLocks noGrp="1"/>
          </p:cNvSpPr>
          <p:nvPr>
            <p:ph type="sldNum" sz="quarter" idx="12"/>
          </p:nvPr>
        </p:nvSpPr>
        <p:spPr/>
        <p:txBody>
          <a:bodyPr/>
          <a:lstStyle/>
          <a:p>
            <a:pPr>
              <a:defRPr/>
            </a:pPr>
            <a:fld id="{CB011A82-09F8-42C2-AFB4-A5E26467AD61}" type="slidenum">
              <a:rPr lang="en-US" smtClean="0"/>
              <a:pPr>
                <a:defRPr/>
              </a:pPr>
              <a:t>16</a:t>
            </a:fld>
            <a:endParaRPr lang="en-US" dirty="0"/>
          </a:p>
        </p:txBody>
      </p:sp>
    </p:spTree>
    <p:extLst>
      <p:ext uri="{BB962C8B-B14F-4D97-AF65-F5344CB8AC3E}">
        <p14:creationId xmlns:p14="http://schemas.microsoft.com/office/powerpoint/2010/main" val="3023236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New Exam FM Module 9:</a:t>
            </a:r>
            <a:br>
              <a:rPr lang="en-US" dirty="0"/>
            </a:br>
            <a:r>
              <a:rPr lang="en-US" dirty="0"/>
              <a:t> Section 9.3</a:t>
            </a:r>
            <a:br>
              <a:rPr lang="en-US" dirty="0"/>
            </a:br>
            <a:r>
              <a:rPr lang="en-US" dirty="0"/>
              <a:t> Interest Rate Swaps</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extLst>
      <p:ext uri="{BB962C8B-B14F-4D97-AF65-F5344CB8AC3E}">
        <p14:creationId xmlns:p14="http://schemas.microsoft.com/office/powerpoint/2010/main" val="4190025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r>
              <a:rPr lang="en-US" sz="3600" b="1"/>
              <a:t>Objectives</a:t>
            </a:r>
            <a:endParaRPr lang="en-US" sz="3600" b="1" dirty="0"/>
          </a:p>
        </p:txBody>
      </p:sp>
      <p:sp>
        <p:nvSpPr>
          <p:cNvPr id="3" name="Content Placeholder 2"/>
          <p:cNvSpPr>
            <a:spLocks noGrp="1"/>
          </p:cNvSpPr>
          <p:nvPr>
            <p:ph idx="1"/>
          </p:nvPr>
        </p:nvSpPr>
        <p:spPr>
          <a:xfrm>
            <a:off x="457200" y="1600201"/>
            <a:ext cx="8229600" cy="4724400"/>
          </a:xfrm>
        </p:spPr>
        <p:txBody>
          <a:bodyPr/>
          <a:lstStyle/>
          <a:p>
            <a:pPr>
              <a:buNone/>
            </a:pPr>
            <a:r>
              <a:rPr lang="en-US" sz="2400" dirty="0"/>
              <a:t>By the end of this module,</a:t>
            </a:r>
          </a:p>
          <a:p>
            <a:r>
              <a:rPr lang="en-US" sz="2400" dirty="0"/>
              <a:t>The candidate will be able to define and recognize the definitions of the following terms: swap rate, swap term or swap tenor, notional amount, market value of a swap, settlement dates, settlement period, counterparties, deferred swap, amortizing swap, accreting swap, interest rate swap net payments. </a:t>
            </a:r>
          </a:p>
          <a:p>
            <a:r>
              <a:rPr lang="en-US" sz="2400" dirty="0"/>
              <a:t>The candidate will be able to: </a:t>
            </a:r>
          </a:p>
          <a:p>
            <a:pPr lvl="1"/>
            <a:r>
              <a:rPr lang="en-US" sz="2000" dirty="0"/>
              <a:t>Calculate the swap rate in an interest rate swap, deferred or otherwise, and with either constant or varying notional amount. </a:t>
            </a:r>
          </a:p>
          <a:p>
            <a:pPr lvl="1"/>
            <a:r>
              <a:rPr lang="en-US" sz="2000" dirty="0"/>
              <a:t>Calculate the market value of an interest rate swap, deferred or otherwise, and with either constant or varying notional amount. </a:t>
            </a:r>
          </a:p>
          <a:p>
            <a:pPr lvl="0">
              <a:buNone/>
            </a:pPr>
            <a:endParaRPr lang="en-US" sz="1400" dirty="0"/>
          </a:p>
          <a:p>
            <a:endParaRPr lang="en-US" dirty="0"/>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11322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Introduction to Swaps</a:t>
            </a:r>
          </a:p>
        </p:txBody>
      </p:sp>
      <p:sp>
        <p:nvSpPr>
          <p:cNvPr id="39939" name="Rectangle 5"/>
          <p:cNvSpPr>
            <a:spLocks noGrp="1" noChangeArrowheads="1"/>
          </p:cNvSpPr>
          <p:nvPr>
            <p:ph idx="1"/>
          </p:nvPr>
        </p:nvSpPr>
        <p:spPr>
          <a:xfrm>
            <a:off x="457200" y="1600200"/>
            <a:ext cx="8229600" cy="4389438"/>
          </a:xfrm>
        </p:spPr>
        <p:txBody>
          <a:bodyPr/>
          <a:lstStyle/>
          <a:p>
            <a:pPr eaLnBrk="1" hangingPunct="1">
              <a:lnSpc>
                <a:spcPct val="90000"/>
              </a:lnSpc>
            </a:pPr>
            <a:r>
              <a:rPr lang="en-US" dirty="0">
                <a:ea typeface="ヒラギノ角ゴ Pro W3" pitchFamily="-65" charset="-128"/>
              </a:rPr>
              <a:t>A </a:t>
            </a:r>
            <a:r>
              <a:rPr lang="en-US" b="1" dirty="0">
                <a:ea typeface="ヒラギノ角ゴ Pro W3" pitchFamily="-65" charset="-128"/>
              </a:rPr>
              <a:t>swap</a:t>
            </a:r>
            <a:r>
              <a:rPr lang="en-US" dirty="0">
                <a:ea typeface="ヒラギノ角ゴ Pro W3" pitchFamily="-65" charset="-128"/>
              </a:rPr>
              <a:t> is a contract calling for an exchange of payments, on one or more dates, determined by the difference in two prices or interest rates</a:t>
            </a:r>
          </a:p>
          <a:p>
            <a:pPr eaLnBrk="1" hangingPunct="1">
              <a:lnSpc>
                <a:spcPct val="90000"/>
              </a:lnSpc>
              <a:spcBef>
                <a:spcPct val="60000"/>
              </a:spcBef>
            </a:pPr>
            <a:r>
              <a:rPr lang="en-US" dirty="0">
                <a:ea typeface="ヒラギノ角ゴ Pro W3" pitchFamily="-65" charset="-128"/>
              </a:rPr>
              <a:t>Provides a means to hedge a </a:t>
            </a:r>
            <a:r>
              <a:rPr lang="en-US" i="1" dirty="0">
                <a:ea typeface="ヒラギノ角ゴ Pro W3" pitchFamily="-65" charset="-128"/>
              </a:rPr>
              <a:t>stream</a:t>
            </a:r>
            <a:r>
              <a:rPr lang="en-US" dirty="0">
                <a:ea typeface="ヒラギノ角ゴ Pro W3" pitchFamily="-65" charset="-128"/>
              </a:rPr>
              <a:t> of risky payments</a:t>
            </a:r>
          </a:p>
          <a:p>
            <a:pPr eaLnBrk="1" hangingPunct="1">
              <a:lnSpc>
                <a:spcPct val="90000"/>
              </a:lnSpc>
              <a:spcBef>
                <a:spcPct val="60000"/>
              </a:spcBef>
            </a:pPr>
            <a:r>
              <a:rPr lang="en-US" dirty="0">
                <a:ea typeface="ヒラギノ角ゴ Pro W3" pitchFamily="-65" charset="-128"/>
              </a:rPr>
              <a:t>Provides a means to speculate</a:t>
            </a:r>
          </a:p>
          <a:p>
            <a:pPr eaLnBrk="1" hangingPunct="1">
              <a:lnSpc>
                <a:spcPct val="90000"/>
              </a:lnSpc>
              <a:spcBef>
                <a:spcPct val="60000"/>
              </a:spcBef>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33299604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A98D86A-622C-4FED-8043-F5542B49E12C}" type="slidenum">
              <a:rPr lang="en-US" sz="1400"/>
              <a:pPr algn="r"/>
              <a:t>2</a:t>
            </a:fld>
            <a:endParaRPr lang="en-US" sz="1400"/>
          </a:p>
        </p:txBody>
      </p:sp>
      <p:sp>
        <p:nvSpPr>
          <p:cNvPr id="7171"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err="1"/>
              <a:t>McD</a:t>
            </a:r>
            <a:r>
              <a:rPr lang="en-US" altLang="ja-JP" sz="3600" b="1" dirty="0"/>
              <a:t> Chapter 1 Introduction to Derivatives</a:t>
            </a:r>
            <a:endParaRPr lang="en-US" sz="3600" b="1" dirty="0"/>
          </a:p>
        </p:txBody>
      </p:sp>
      <p:sp>
        <p:nvSpPr>
          <p:cNvPr id="8196" name="Rectangle 3"/>
          <p:cNvSpPr>
            <a:spLocks noGrp="1" noChangeArrowheads="1"/>
          </p:cNvSpPr>
          <p:nvPr>
            <p:ph type="body" idx="4294967295"/>
          </p:nvPr>
        </p:nvSpPr>
        <p:spPr>
          <a:xfrm>
            <a:off x="457200" y="1600200"/>
            <a:ext cx="8229600" cy="4389438"/>
          </a:xfrm>
        </p:spPr>
        <p:txBody>
          <a:bodyPr/>
          <a:lstStyle/>
          <a:p>
            <a:pPr marL="609600" indent="-609600">
              <a:lnSpc>
                <a:spcPct val="90000"/>
              </a:lnSpc>
              <a:buFontTx/>
              <a:buNone/>
            </a:pPr>
            <a:r>
              <a:rPr lang="en-US" altLang="ja-JP" sz="2800">
                <a:ea typeface="MS PGothic" pitchFamily="34" charset="-128"/>
              </a:rPr>
              <a:t>Introduction to Derivatives</a:t>
            </a:r>
          </a:p>
          <a:p>
            <a:pPr marL="609600" indent="-609600">
              <a:lnSpc>
                <a:spcPct val="90000"/>
              </a:lnSpc>
              <a:buFontTx/>
              <a:buNone/>
            </a:pPr>
            <a:r>
              <a:rPr lang="en-US" altLang="ja-JP" sz="2400">
                <a:ea typeface="MS PGothic" pitchFamily="34" charset="-128"/>
              </a:rPr>
              <a:t>1. The candidate will be able to define and recognize the definitions of the following terms:</a:t>
            </a:r>
          </a:p>
          <a:p>
            <a:pPr marL="990600" lvl="1" indent="-533400">
              <a:lnSpc>
                <a:spcPct val="90000"/>
              </a:lnSpc>
              <a:buFontTx/>
              <a:buNone/>
            </a:pPr>
            <a:r>
              <a:rPr lang="en-US" altLang="ja-JP" sz="2000">
                <a:ea typeface="MS PGothic" pitchFamily="34" charset="-128"/>
              </a:rPr>
              <a:t>a. Derivative, Underlying asset, Over-the-counter market</a:t>
            </a:r>
          </a:p>
          <a:p>
            <a:pPr marL="990600" lvl="1" indent="-533400">
              <a:lnSpc>
                <a:spcPct val="90000"/>
              </a:lnSpc>
              <a:buFontTx/>
              <a:buNone/>
            </a:pPr>
            <a:r>
              <a:rPr lang="en-US" altLang="ja-JP" sz="2000">
                <a:ea typeface="MS PGothic" pitchFamily="34" charset="-128"/>
              </a:rPr>
              <a:t>b. Ask price, Bid price, Bid-ask spread</a:t>
            </a:r>
          </a:p>
          <a:p>
            <a:pPr marL="990600" lvl="1" indent="-533400">
              <a:lnSpc>
                <a:spcPct val="90000"/>
              </a:lnSpc>
              <a:buFontTx/>
              <a:buNone/>
            </a:pPr>
            <a:r>
              <a:rPr lang="en-US" altLang="ja-JP" sz="2000">
                <a:ea typeface="MS PGothic" pitchFamily="34" charset="-128"/>
              </a:rPr>
              <a:t>c. Short selling, Short position, Long position</a:t>
            </a:r>
          </a:p>
          <a:p>
            <a:pPr marL="990600" lvl="1" indent="-533400">
              <a:lnSpc>
                <a:spcPct val="90000"/>
              </a:lnSpc>
              <a:buFontTx/>
              <a:buNone/>
            </a:pPr>
            <a:r>
              <a:rPr lang="en-US" altLang="ja-JP" sz="2000">
                <a:ea typeface="MS PGothic" pitchFamily="34" charset="-128"/>
              </a:rPr>
              <a:t>d. Hedging</a:t>
            </a:r>
          </a:p>
          <a:p>
            <a:pPr marL="990600" lvl="1" indent="-533400">
              <a:lnSpc>
                <a:spcPct val="90000"/>
              </a:lnSpc>
              <a:buFontTx/>
              <a:buNone/>
            </a:pPr>
            <a:r>
              <a:rPr lang="en-US" altLang="ja-JP" sz="2000">
                <a:ea typeface="MS PGothic" pitchFamily="34" charset="-128"/>
              </a:rPr>
              <a:t>e. Risk, diversifiable, non-diversifiable</a:t>
            </a:r>
          </a:p>
          <a:p>
            <a:pPr marL="609600" indent="-609600">
              <a:lnSpc>
                <a:spcPct val="90000"/>
              </a:lnSpc>
              <a:buFontTx/>
              <a:buNone/>
            </a:pPr>
            <a:r>
              <a:rPr lang="en-US" altLang="ja-JP" sz="2400">
                <a:ea typeface="MS PGothic" pitchFamily="34" charset="-128"/>
              </a:rPr>
              <a:t>2. The candidate will be able to:</a:t>
            </a:r>
          </a:p>
          <a:p>
            <a:pPr marL="609600" indent="-609600">
              <a:lnSpc>
                <a:spcPct val="90000"/>
              </a:lnSpc>
              <a:buFontTx/>
              <a:buNone/>
            </a:pPr>
            <a:r>
              <a:rPr lang="en-US" altLang="ja-JP" sz="2400">
                <a:ea typeface="MS PGothic" pitchFamily="34" charset="-128"/>
              </a:rPr>
              <a:t>	</a:t>
            </a:r>
            <a:r>
              <a:rPr lang="en-US" altLang="ja-JP" sz="2000">
                <a:ea typeface="MS PGothic" pitchFamily="34" charset="-128"/>
              </a:rPr>
              <a:t>a. understand types of risk companies might wish to hedge</a:t>
            </a:r>
          </a:p>
          <a:p>
            <a:pPr marL="609600" indent="-609600">
              <a:lnSpc>
                <a:spcPct val="90000"/>
              </a:lnSpc>
              <a:buFontTx/>
              <a:buNone/>
            </a:pPr>
            <a:r>
              <a:rPr lang="en-US" altLang="ja-JP" sz="2000">
                <a:ea typeface="MS PGothic" pitchFamily="34" charset="-128"/>
              </a:rPr>
              <a:t>	b. evaluate profit/loss from a short sale.</a:t>
            </a:r>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6">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9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457200" y="704850"/>
            <a:ext cx="8229600" cy="895350"/>
          </a:xfrm>
        </p:spPr>
        <p:txBody>
          <a:bodyPr/>
          <a:lstStyle/>
          <a:p>
            <a:pPr eaLnBrk="1" hangingPunct="1"/>
            <a:r>
              <a:rPr lang="en-US" sz="3600" b="1" dirty="0">
                <a:ea typeface="ヒラギノ角ゴ Pro W3" pitchFamily="-65" charset="-128"/>
              </a:rPr>
              <a:t>A Simple Interest Rate Swap</a:t>
            </a:r>
          </a:p>
        </p:txBody>
      </p:sp>
      <p:sp>
        <p:nvSpPr>
          <p:cNvPr id="52227" name="Rectangle 5"/>
          <p:cNvSpPr>
            <a:spLocks noGrp="1" noChangeArrowheads="1"/>
          </p:cNvSpPr>
          <p:nvPr>
            <p:ph idx="1"/>
          </p:nvPr>
        </p:nvSpPr>
        <p:spPr>
          <a:xfrm>
            <a:off x="457200" y="1600201"/>
            <a:ext cx="8229600" cy="4724400"/>
          </a:xfrm>
        </p:spPr>
        <p:txBody>
          <a:bodyPr/>
          <a:lstStyle/>
          <a:p>
            <a:pPr eaLnBrk="1" hangingPunct="1">
              <a:lnSpc>
                <a:spcPct val="90000"/>
              </a:lnSpc>
            </a:pPr>
            <a:r>
              <a:rPr lang="en-US" dirty="0">
                <a:ea typeface="ヒラギノ角ゴ Pro W3" pitchFamily="-65" charset="-128"/>
              </a:rPr>
              <a:t>XYZ Corp. has $200M of floating-rate debt at LIBOR, i.e., every year it pays that year’s current LIBOR</a:t>
            </a:r>
          </a:p>
          <a:p>
            <a:pPr eaLnBrk="1" hangingPunct="1">
              <a:lnSpc>
                <a:spcPct val="90000"/>
              </a:lnSpc>
              <a:spcBef>
                <a:spcPct val="60000"/>
              </a:spcBef>
            </a:pPr>
            <a:r>
              <a:rPr lang="en-US" dirty="0">
                <a:ea typeface="ヒラギノ角ゴ Pro W3" pitchFamily="-65" charset="-128"/>
              </a:rPr>
              <a:t>XYZ  would prefer to have fixed-rate debt with 3 years to maturity</a:t>
            </a:r>
          </a:p>
          <a:p>
            <a:pPr eaLnBrk="1" hangingPunct="1">
              <a:lnSpc>
                <a:spcPct val="90000"/>
              </a:lnSpc>
              <a:spcBef>
                <a:spcPct val="60000"/>
              </a:spcBef>
            </a:pPr>
            <a:r>
              <a:rPr lang="en-US" dirty="0">
                <a:ea typeface="ヒラギノ角ゴ Pro W3" pitchFamily="-65" charset="-128"/>
              </a:rPr>
              <a:t>XYZ could enter a swap, in which they receive a floating rate and pay the fixed rate, called the “swap rate”</a:t>
            </a: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9377377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A Simple Interest Rate Swap </a:t>
            </a:r>
          </a:p>
        </p:txBody>
      </p:sp>
      <p:sp>
        <p:nvSpPr>
          <p:cNvPr id="41987" name="Rectangle 11"/>
          <p:cNvSpPr>
            <a:spLocks noGrp="1" noChangeArrowheads="1"/>
          </p:cNvSpPr>
          <p:nvPr>
            <p:ph idx="1"/>
          </p:nvPr>
        </p:nvSpPr>
        <p:spPr>
          <a:xfrm>
            <a:off x="919163" y="4648200"/>
            <a:ext cx="7920037" cy="1557338"/>
          </a:xfrm>
        </p:spPr>
        <p:txBody>
          <a:bodyPr/>
          <a:lstStyle/>
          <a:p>
            <a:pPr eaLnBrk="1" hangingPunct="1"/>
            <a:r>
              <a:rPr lang="en-US" sz="2400" dirty="0">
                <a:ea typeface="ヒラギノ角ゴ Pro W3" pitchFamily="-65" charset="-128"/>
              </a:rPr>
              <a:t>On net, XYZ pays 6.9548%</a:t>
            </a:r>
          </a:p>
          <a:p>
            <a:pPr lvl="1" eaLnBrk="1" hangingPunct="1">
              <a:spcBef>
                <a:spcPct val="90000"/>
              </a:spcBef>
              <a:buFont typeface="Wingdings 2" pitchFamily="18" charset="2"/>
              <a:buNone/>
            </a:pPr>
            <a:r>
              <a:rPr lang="en-US" sz="1800" dirty="0">
                <a:ea typeface="ヒラギノ角ゴ Pro W3" pitchFamily="-65" charset="-128"/>
              </a:rPr>
              <a:t>XYZ net payment  =  – LIBOR  +  LIBOR – 6.9548% = –6.9548%</a:t>
            </a:r>
          </a:p>
          <a:p>
            <a:pPr lvl="1" eaLnBrk="1" hangingPunct="1">
              <a:spcBef>
                <a:spcPct val="90000"/>
              </a:spcBef>
              <a:buFont typeface="Wingdings 2" pitchFamily="18" charset="2"/>
              <a:buNone/>
            </a:pPr>
            <a:r>
              <a:rPr lang="en-US" sz="1800" dirty="0">
                <a:ea typeface="ヒラギノ角ゴ Pro W3" pitchFamily="-65" charset="-128"/>
              </a:rPr>
              <a:t>			     Floating payment    Swap payment</a:t>
            </a:r>
          </a:p>
        </p:txBody>
      </p:sp>
      <p:sp>
        <p:nvSpPr>
          <p:cNvPr id="41988" name="AutoShape 7"/>
          <p:cNvSpPr>
            <a:spLocks/>
          </p:cNvSpPr>
          <p:nvPr/>
        </p:nvSpPr>
        <p:spPr bwMode="auto">
          <a:xfrm rot="5384868">
            <a:off x="4266407" y="5217318"/>
            <a:ext cx="228600" cy="989013"/>
          </a:xfrm>
          <a:prstGeom prst="rightBrace">
            <a:avLst>
              <a:gd name="adj1" fmla="val 36053"/>
              <a:gd name="adj2" fmla="val 53042"/>
            </a:avLst>
          </a:prstGeom>
          <a:noFill/>
          <a:ln w="9525">
            <a:solidFill>
              <a:schemeClr val="tx1"/>
            </a:solidFill>
            <a:round/>
            <a:headEnd/>
            <a:tailEnd/>
          </a:ln>
        </p:spPr>
        <p:txBody>
          <a:bodyPr wrap="none" anchor="ctr"/>
          <a:lstStyle/>
          <a:p>
            <a:endParaRPr lang="en-US"/>
          </a:p>
        </p:txBody>
      </p:sp>
      <p:sp>
        <p:nvSpPr>
          <p:cNvPr id="41989" name="AutoShape 12"/>
          <p:cNvSpPr>
            <a:spLocks/>
          </p:cNvSpPr>
          <p:nvPr/>
        </p:nvSpPr>
        <p:spPr bwMode="auto">
          <a:xfrm rot="5384868">
            <a:off x="6134894" y="4796632"/>
            <a:ext cx="228600" cy="1827212"/>
          </a:xfrm>
          <a:prstGeom prst="rightBrace">
            <a:avLst>
              <a:gd name="adj1" fmla="val 66609"/>
              <a:gd name="adj2" fmla="val 53042"/>
            </a:avLst>
          </a:prstGeom>
          <a:noFill/>
          <a:ln w="9525">
            <a:solidFill>
              <a:schemeClr val="tx1"/>
            </a:solidFill>
            <a:round/>
            <a:headEnd/>
            <a:tailEnd/>
          </a:ln>
        </p:spPr>
        <p:txBody>
          <a:bodyPr rot="10800000" vert="eaVert" wrap="none" anchor="ctr"/>
          <a:lstStyle/>
          <a:p>
            <a:pPr algn="ctr"/>
            <a:endParaRPr lang="en-US"/>
          </a:p>
        </p:txBody>
      </p:sp>
      <p:pic>
        <p:nvPicPr>
          <p:cNvPr id="41990" name="Picture 9" descr="fig08_07.gif"/>
          <p:cNvPicPr>
            <a:picLocks noChangeAspect="1"/>
          </p:cNvPicPr>
          <p:nvPr/>
        </p:nvPicPr>
        <p:blipFill>
          <a:blip r:embed="rId3" cstate="print"/>
          <a:srcRect/>
          <a:stretch>
            <a:fillRect/>
          </a:stretch>
        </p:blipFill>
        <p:spPr bwMode="auto">
          <a:xfrm>
            <a:off x="1524000" y="1371600"/>
            <a:ext cx="6172200" cy="29972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CB011A82-09F8-42C2-AFB4-A5E26467AD61}" type="slidenum">
              <a:rPr lang="en-US" smtClean="0"/>
              <a:pPr>
                <a:defRPr/>
              </a:pPr>
              <a:t>21</a:t>
            </a:fld>
            <a:endParaRPr lang="en-US"/>
          </a:p>
        </p:txBody>
      </p:sp>
      <p:sp>
        <p:nvSpPr>
          <p:cNvPr id="8" name="Footer Placeholder 7"/>
          <p:cNvSpPr>
            <a:spLocks noGrp="1"/>
          </p:cNvSpPr>
          <p:nvPr>
            <p:ph type="ftr" sz="quarter" idx="11"/>
          </p:nvPr>
        </p:nvSpPr>
        <p:spPr>
          <a:xfrm>
            <a:off x="2667000" y="6356350"/>
            <a:ext cx="4343400" cy="365125"/>
          </a:xfrm>
        </p:spPr>
        <p:txBody>
          <a:bodyPr/>
          <a:lstStyle/>
          <a:p>
            <a:pPr>
              <a:defRPr/>
            </a:pPr>
            <a:r>
              <a:rPr lang="en-US" dirty="0"/>
              <a:t>Copyright © 2006 Pearson Addison-Wesley. All rights reserved.</a:t>
            </a:r>
          </a:p>
        </p:txBody>
      </p:sp>
    </p:spTree>
    <p:extLst>
      <p:ext uri="{BB962C8B-B14F-4D97-AF65-F5344CB8AC3E}">
        <p14:creationId xmlns:p14="http://schemas.microsoft.com/office/powerpoint/2010/main" val="359925371"/>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457200" y="704850"/>
            <a:ext cx="8229600" cy="895350"/>
          </a:xfrm>
        </p:spPr>
        <p:txBody>
          <a:bodyPr/>
          <a:lstStyle/>
          <a:p>
            <a:pPr eaLnBrk="1" hangingPunct="1"/>
            <a:r>
              <a:rPr lang="en-US" sz="3600" b="1" dirty="0">
                <a:ea typeface="ヒラギノ角ゴ Pro W3" pitchFamily="-65" charset="-128"/>
              </a:rPr>
              <a:t>A Simple Interest Rate Swap</a:t>
            </a:r>
          </a:p>
        </p:txBody>
      </p:sp>
      <p:sp>
        <p:nvSpPr>
          <p:cNvPr id="52227" name="Rectangle 5"/>
          <p:cNvSpPr>
            <a:spLocks noGrp="1" noChangeArrowheads="1"/>
          </p:cNvSpPr>
          <p:nvPr>
            <p:ph idx="1"/>
          </p:nvPr>
        </p:nvSpPr>
        <p:spPr>
          <a:xfrm>
            <a:off x="457200" y="1600201"/>
            <a:ext cx="8229600" cy="4724400"/>
          </a:xfrm>
        </p:spPr>
        <p:txBody>
          <a:bodyPr/>
          <a:lstStyle/>
          <a:p>
            <a:pPr eaLnBrk="1" hangingPunct="1">
              <a:lnSpc>
                <a:spcPct val="90000"/>
              </a:lnSpc>
            </a:pPr>
            <a:r>
              <a:rPr lang="en-US" dirty="0">
                <a:ea typeface="ヒラギノ角ゴ Pro W3" pitchFamily="-65" charset="-128"/>
              </a:rPr>
              <a:t>How is swap rate, </a:t>
            </a:r>
            <a:r>
              <a:rPr lang="en-US" sz="2800" dirty="0">
                <a:ea typeface="ヒラギノ角ゴ Pro W3" pitchFamily="-65" charset="-128"/>
              </a:rPr>
              <a:t>6.9548%,</a:t>
            </a:r>
            <a:r>
              <a:rPr lang="en-US" dirty="0">
                <a:ea typeface="ヒラギノ角ゴ Pro W3" pitchFamily="-65" charset="-128"/>
              </a:rPr>
              <a:t> determined?</a:t>
            </a:r>
          </a:p>
          <a:p>
            <a:pPr eaLnBrk="1" hangingPunct="1">
              <a:lnSpc>
                <a:spcPct val="90000"/>
              </a:lnSpc>
            </a:pPr>
            <a:r>
              <a:rPr lang="en-US" dirty="0">
                <a:ea typeface="ヒラギノ角ゴ Pro W3" pitchFamily="-65" charset="-128"/>
              </a:rPr>
              <a:t>Rate set so that PV fixed payments = PV floating payments</a:t>
            </a: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a:p>
            <a:pPr eaLnBrk="1" hangingPunct="1">
              <a:lnSpc>
                <a:spcPct val="90000"/>
              </a:lnSpc>
            </a:pPr>
            <a:r>
              <a:rPr lang="en-US" dirty="0">
                <a:ea typeface="ヒラギノ角ゴ Pro W3" pitchFamily="-65" charset="-128"/>
              </a:rPr>
              <a:t>Swap Rate * Annuity PV = PV of Floating Payments</a:t>
            </a:r>
          </a:p>
          <a:p>
            <a:pPr eaLnBrk="1" hangingPunct="1">
              <a:lnSpc>
                <a:spcPct val="90000"/>
              </a:lnSpc>
            </a:pPr>
            <a:r>
              <a:rPr lang="en-US" dirty="0">
                <a:ea typeface="ヒラギノ角ゴ Pro W3" pitchFamily="-65" charset="-128"/>
              </a:rPr>
              <a:t>Swap Rate = 0.183702 / 2.641353 = 0.069548</a:t>
            </a:r>
          </a:p>
          <a:p>
            <a:pPr eaLnBrk="1" hangingPunct="1">
              <a:lnSpc>
                <a:spcPct val="90000"/>
              </a:lnSpc>
            </a:pPr>
            <a:endParaRPr lang="en-US" dirty="0">
              <a:ea typeface="ヒラギノ角ゴ Pro W3" pitchFamily="-65" charset="-128"/>
            </a:endParaRPr>
          </a:p>
          <a:p>
            <a:pPr eaLnBrk="1" hangingPunct="1">
              <a:lnSpc>
                <a:spcPct val="90000"/>
              </a:lnSpc>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p:cNvGraphicFramePr>
            <a:graphicFrameLocks noGrp="1"/>
          </p:cNvGraphicFramePr>
          <p:nvPr>
            <p:extLst/>
          </p:nvPr>
        </p:nvGraphicFramePr>
        <p:xfrm>
          <a:off x="762000" y="3037841"/>
          <a:ext cx="6629400" cy="21234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3717214813"/>
                    </a:ext>
                  </a:extLst>
                </a:gridCol>
                <a:gridCol w="1600200">
                  <a:extLst>
                    <a:ext uri="{9D8B030D-6E8A-4147-A177-3AD203B41FA5}">
                      <a16:colId xmlns:a16="http://schemas.microsoft.com/office/drawing/2014/main" xmlns="" val="559921785"/>
                    </a:ext>
                  </a:extLst>
                </a:gridCol>
                <a:gridCol w="1295400">
                  <a:extLst>
                    <a:ext uri="{9D8B030D-6E8A-4147-A177-3AD203B41FA5}">
                      <a16:colId xmlns:a16="http://schemas.microsoft.com/office/drawing/2014/main" xmlns="" val="2254768123"/>
                    </a:ext>
                  </a:extLst>
                </a:gridCol>
                <a:gridCol w="1219200">
                  <a:extLst>
                    <a:ext uri="{9D8B030D-6E8A-4147-A177-3AD203B41FA5}">
                      <a16:colId xmlns:a16="http://schemas.microsoft.com/office/drawing/2014/main" xmlns="" val="1081129928"/>
                    </a:ext>
                  </a:extLst>
                </a:gridCol>
                <a:gridCol w="1295400">
                  <a:extLst>
                    <a:ext uri="{9D8B030D-6E8A-4147-A177-3AD203B41FA5}">
                      <a16:colId xmlns:a16="http://schemas.microsoft.com/office/drawing/2014/main" xmlns="" val="2521115156"/>
                    </a:ext>
                  </a:extLst>
                </a:gridCol>
              </a:tblGrid>
              <a:tr h="0">
                <a:tc>
                  <a:txBody>
                    <a:bodyPr/>
                    <a:lstStyle/>
                    <a:p>
                      <a:r>
                        <a:rPr lang="en-US" dirty="0"/>
                        <a:t>Years to Maturity</a:t>
                      </a:r>
                    </a:p>
                  </a:txBody>
                  <a:tcPr/>
                </a:tc>
                <a:tc>
                  <a:txBody>
                    <a:bodyPr/>
                    <a:lstStyle/>
                    <a:p>
                      <a:r>
                        <a:rPr lang="en-US" dirty="0"/>
                        <a:t>Zero-Coupon Bond Yield</a:t>
                      </a:r>
                    </a:p>
                  </a:txBody>
                  <a:tcPr/>
                </a:tc>
                <a:tc>
                  <a:txBody>
                    <a:bodyPr/>
                    <a:lstStyle/>
                    <a:p>
                      <a:r>
                        <a:rPr lang="en-US" dirty="0"/>
                        <a:t>Zero Price</a:t>
                      </a:r>
                    </a:p>
                  </a:txBody>
                  <a:tcPr/>
                </a:tc>
                <a:tc>
                  <a:txBody>
                    <a:bodyPr/>
                    <a:lstStyle/>
                    <a:p>
                      <a:r>
                        <a:rPr lang="en-US" dirty="0"/>
                        <a:t>1-Yr Forward</a:t>
                      </a:r>
                    </a:p>
                  </a:txBody>
                  <a:tcPr/>
                </a:tc>
                <a:tc>
                  <a:txBody>
                    <a:bodyPr/>
                    <a:lstStyle/>
                    <a:p>
                      <a:r>
                        <a:rPr lang="en-US" dirty="0"/>
                        <a:t>PV of Forward</a:t>
                      </a:r>
                    </a:p>
                  </a:txBody>
                  <a:tcPr/>
                </a:tc>
                <a:extLst>
                  <a:ext uri="{0D108BD9-81ED-4DB2-BD59-A6C34878D82A}">
                    <a16:rowId xmlns:a16="http://schemas.microsoft.com/office/drawing/2014/main" xmlns="" val="875325322"/>
                  </a:ext>
                </a:extLst>
              </a:tr>
              <a:tr h="370840">
                <a:tc>
                  <a:txBody>
                    <a:bodyPr/>
                    <a:lstStyle/>
                    <a:p>
                      <a:r>
                        <a:rPr lang="en-US" dirty="0"/>
                        <a:t>1</a:t>
                      </a:r>
                    </a:p>
                  </a:txBody>
                  <a:tcPr/>
                </a:tc>
                <a:tc>
                  <a:txBody>
                    <a:bodyPr/>
                    <a:lstStyle/>
                    <a:p>
                      <a:r>
                        <a:rPr lang="en-US" dirty="0"/>
                        <a:t>6.00%</a:t>
                      </a:r>
                    </a:p>
                  </a:txBody>
                  <a:tcPr/>
                </a:tc>
                <a:tc>
                  <a:txBody>
                    <a:bodyPr/>
                    <a:lstStyle/>
                    <a:p>
                      <a:r>
                        <a:rPr lang="en-US" dirty="0"/>
                        <a:t>0.943396</a:t>
                      </a:r>
                    </a:p>
                  </a:txBody>
                  <a:tcPr/>
                </a:tc>
                <a:tc>
                  <a:txBody>
                    <a:bodyPr/>
                    <a:lstStyle/>
                    <a:p>
                      <a:r>
                        <a:rPr lang="en-US" dirty="0"/>
                        <a:t>6.00000%</a:t>
                      </a:r>
                    </a:p>
                  </a:txBody>
                  <a:tcPr/>
                </a:tc>
                <a:tc>
                  <a:txBody>
                    <a:bodyPr/>
                    <a:lstStyle/>
                    <a:p>
                      <a:r>
                        <a:rPr lang="en-US" dirty="0"/>
                        <a:t>0.056604</a:t>
                      </a:r>
                    </a:p>
                  </a:txBody>
                  <a:tcPr/>
                </a:tc>
                <a:extLst>
                  <a:ext uri="{0D108BD9-81ED-4DB2-BD59-A6C34878D82A}">
                    <a16:rowId xmlns:a16="http://schemas.microsoft.com/office/drawing/2014/main" xmlns="" val="1182033978"/>
                  </a:ext>
                </a:extLst>
              </a:tr>
              <a:tr h="370840">
                <a:tc>
                  <a:txBody>
                    <a:bodyPr/>
                    <a:lstStyle/>
                    <a:p>
                      <a:r>
                        <a:rPr lang="en-US" dirty="0"/>
                        <a:t>2</a:t>
                      </a:r>
                    </a:p>
                  </a:txBody>
                  <a:tcPr/>
                </a:tc>
                <a:tc>
                  <a:txBody>
                    <a:bodyPr/>
                    <a:lstStyle/>
                    <a:p>
                      <a:r>
                        <a:rPr lang="en-US" dirty="0"/>
                        <a:t>6.50%</a:t>
                      </a:r>
                    </a:p>
                  </a:txBody>
                  <a:tcPr/>
                </a:tc>
                <a:tc>
                  <a:txBody>
                    <a:bodyPr/>
                    <a:lstStyle/>
                    <a:p>
                      <a:r>
                        <a:rPr lang="en-US" dirty="0"/>
                        <a:t>0.881659</a:t>
                      </a:r>
                    </a:p>
                  </a:txBody>
                  <a:tcPr/>
                </a:tc>
                <a:tc>
                  <a:txBody>
                    <a:bodyPr/>
                    <a:lstStyle/>
                    <a:p>
                      <a:r>
                        <a:rPr lang="en-US" dirty="0"/>
                        <a:t>7.00236%</a:t>
                      </a:r>
                    </a:p>
                  </a:txBody>
                  <a:tcPr/>
                </a:tc>
                <a:tc>
                  <a:txBody>
                    <a:bodyPr/>
                    <a:lstStyle/>
                    <a:p>
                      <a:r>
                        <a:rPr lang="en-US" dirty="0"/>
                        <a:t>.061737</a:t>
                      </a:r>
                    </a:p>
                  </a:txBody>
                  <a:tcPr/>
                </a:tc>
                <a:extLst>
                  <a:ext uri="{0D108BD9-81ED-4DB2-BD59-A6C34878D82A}">
                    <a16:rowId xmlns:a16="http://schemas.microsoft.com/office/drawing/2014/main" xmlns="" val="2124006127"/>
                  </a:ext>
                </a:extLst>
              </a:tr>
              <a:tr h="370840">
                <a:tc>
                  <a:txBody>
                    <a:bodyPr/>
                    <a:lstStyle/>
                    <a:p>
                      <a:r>
                        <a:rPr lang="en-US" dirty="0"/>
                        <a:t>3</a:t>
                      </a:r>
                    </a:p>
                  </a:txBody>
                  <a:tcPr/>
                </a:tc>
                <a:tc>
                  <a:txBody>
                    <a:bodyPr/>
                    <a:lstStyle/>
                    <a:p>
                      <a:r>
                        <a:rPr lang="en-US" dirty="0"/>
                        <a:t>7.00%</a:t>
                      </a:r>
                    </a:p>
                  </a:txBody>
                  <a:tcPr/>
                </a:tc>
                <a:tc>
                  <a:txBody>
                    <a:bodyPr/>
                    <a:lstStyle/>
                    <a:p>
                      <a:r>
                        <a:rPr lang="en-US" dirty="0"/>
                        <a:t>0.816298</a:t>
                      </a:r>
                    </a:p>
                  </a:txBody>
                  <a:tcPr/>
                </a:tc>
                <a:tc>
                  <a:txBody>
                    <a:bodyPr/>
                    <a:lstStyle/>
                    <a:p>
                      <a:r>
                        <a:rPr lang="en-US" dirty="0"/>
                        <a:t>8.00705%</a:t>
                      </a:r>
                    </a:p>
                  </a:txBody>
                  <a:tcPr/>
                </a:tc>
                <a:tc>
                  <a:txBody>
                    <a:bodyPr/>
                    <a:lstStyle/>
                    <a:p>
                      <a:r>
                        <a:rPr lang="en-US" dirty="0"/>
                        <a:t>.065361</a:t>
                      </a:r>
                    </a:p>
                  </a:txBody>
                  <a:tcPr/>
                </a:tc>
                <a:extLst>
                  <a:ext uri="{0D108BD9-81ED-4DB2-BD59-A6C34878D82A}">
                    <a16:rowId xmlns:a16="http://schemas.microsoft.com/office/drawing/2014/main" xmlns="" val="3542927260"/>
                  </a:ext>
                </a:extLst>
              </a:tr>
              <a:tr h="370840">
                <a:tc>
                  <a:txBody>
                    <a:bodyPr/>
                    <a:lstStyle/>
                    <a:p>
                      <a:r>
                        <a:rPr lang="en-US" dirty="0"/>
                        <a:t>Total</a:t>
                      </a:r>
                    </a:p>
                  </a:txBody>
                  <a:tcPr/>
                </a:tc>
                <a:tc>
                  <a:txBody>
                    <a:bodyPr/>
                    <a:lstStyle/>
                    <a:p>
                      <a:endParaRPr lang="en-US"/>
                    </a:p>
                  </a:txBody>
                  <a:tcPr/>
                </a:tc>
                <a:tc>
                  <a:txBody>
                    <a:bodyPr/>
                    <a:lstStyle/>
                    <a:p>
                      <a:r>
                        <a:rPr lang="en-US" dirty="0"/>
                        <a:t>2.641353</a:t>
                      </a:r>
                    </a:p>
                  </a:txBody>
                  <a:tcPr/>
                </a:tc>
                <a:tc>
                  <a:txBody>
                    <a:bodyPr/>
                    <a:lstStyle/>
                    <a:p>
                      <a:endParaRPr lang="en-US"/>
                    </a:p>
                  </a:txBody>
                  <a:tcPr/>
                </a:tc>
                <a:tc>
                  <a:txBody>
                    <a:bodyPr/>
                    <a:lstStyle/>
                    <a:p>
                      <a:r>
                        <a:rPr lang="en-US" dirty="0"/>
                        <a:t>0.183702</a:t>
                      </a:r>
                    </a:p>
                  </a:txBody>
                  <a:tcPr/>
                </a:tc>
                <a:extLst>
                  <a:ext uri="{0D108BD9-81ED-4DB2-BD59-A6C34878D82A}">
                    <a16:rowId xmlns:a16="http://schemas.microsoft.com/office/drawing/2014/main" xmlns="" val="3900986677"/>
                  </a:ext>
                </a:extLst>
              </a:tr>
            </a:tbl>
          </a:graphicData>
        </a:graphic>
      </p:graphicFrame>
    </p:spTree>
    <p:extLst>
      <p:ext uri="{BB962C8B-B14F-4D97-AF65-F5344CB8AC3E}">
        <p14:creationId xmlns:p14="http://schemas.microsoft.com/office/powerpoint/2010/main" val="32384016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7">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2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457200" y="704850"/>
            <a:ext cx="8229600" cy="895350"/>
          </a:xfrm>
        </p:spPr>
        <p:txBody>
          <a:bodyPr/>
          <a:lstStyle/>
          <a:p>
            <a:pPr eaLnBrk="1" hangingPunct="1"/>
            <a:r>
              <a:rPr lang="en-US" sz="3600" b="1" dirty="0">
                <a:ea typeface="ヒラギノ角ゴ Pro W3" pitchFamily="-65" charset="-128"/>
              </a:rPr>
              <a:t>A Simple Interest Rate Swap</a:t>
            </a:r>
          </a:p>
        </p:txBody>
      </p:sp>
      <p:sp>
        <p:nvSpPr>
          <p:cNvPr id="52227" name="Rectangle 5"/>
          <p:cNvSpPr>
            <a:spLocks noGrp="1" noChangeArrowheads="1"/>
          </p:cNvSpPr>
          <p:nvPr>
            <p:ph idx="1"/>
          </p:nvPr>
        </p:nvSpPr>
        <p:spPr>
          <a:xfrm>
            <a:off x="457200" y="1600201"/>
            <a:ext cx="8229600" cy="4724400"/>
          </a:xfrm>
        </p:spPr>
        <p:txBody>
          <a:bodyPr/>
          <a:lstStyle/>
          <a:p>
            <a:pPr eaLnBrk="1" hangingPunct="1">
              <a:lnSpc>
                <a:spcPct val="90000"/>
              </a:lnSpc>
            </a:pPr>
            <a:r>
              <a:rPr lang="en-US" dirty="0">
                <a:ea typeface="ヒラギノ角ゴ Pro W3" pitchFamily="-65" charset="-128"/>
              </a:rPr>
              <a:t>Assume Actual 1-Yr Rates at time 1 and 2 are 6.25% and 8.25% respectively</a:t>
            </a:r>
          </a:p>
          <a:p>
            <a:pPr eaLnBrk="1" hangingPunct="1">
              <a:lnSpc>
                <a:spcPct val="90000"/>
              </a:lnSpc>
            </a:pPr>
            <a:r>
              <a:rPr lang="en-US" dirty="0">
                <a:ea typeface="ヒラギノ角ゴ Pro W3" pitchFamily="-65" charset="-128"/>
              </a:rPr>
              <a:t>Payment by XYZ at (t=1) = 200,000,000( .069548 - .06) = 1,909,600, a net payment</a:t>
            </a:r>
          </a:p>
          <a:p>
            <a:pPr eaLnBrk="1" hangingPunct="1">
              <a:lnSpc>
                <a:spcPct val="90000"/>
              </a:lnSpc>
            </a:pPr>
            <a:r>
              <a:rPr lang="en-US" dirty="0">
                <a:ea typeface="ヒラギノ角ゴ Pro W3" pitchFamily="-65" charset="-128"/>
              </a:rPr>
              <a:t>Payment by XYZ at (t = 2) = 200,000,000( .069548 - .0625) = 1,409,600, a net payment</a:t>
            </a:r>
          </a:p>
          <a:p>
            <a:pPr eaLnBrk="1" hangingPunct="1">
              <a:lnSpc>
                <a:spcPct val="90000"/>
              </a:lnSpc>
            </a:pPr>
            <a:r>
              <a:rPr lang="en-US" dirty="0">
                <a:ea typeface="ヒラギノ角ゴ Pro W3" pitchFamily="-65" charset="-128"/>
              </a:rPr>
              <a:t>Payment by XYZ at (t = 3) = 200,000,000( .069548 - .0825) =-2,590,400, a net receipt</a:t>
            </a:r>
          </a:p>
          <a:p>
            <a:pPr eaLnBrk="1" hangingPunct="1">
              <a:lnSpc>
                <a:spcPct val="90000"/>
              </a:lnSpc>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7535269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300"/>
                                  </p:iterate>
                                  <p:childTnLst>
                                    <p:set>
                                      <p:cBhvr>
                                        <p:cTn id="6"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300"/>
                                  </p:iterate>
                                  <p:childTnLst>
                                    <p:set>
                                      <p:cBhvr>
                                        <p:cTn id="10"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300"/>
                                  </p:iterate>
                                  <p:childTnLst>
                                    <p:set>
                                      <p:cBhvr>
                                        <p:cTn id="14"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2006, </a:t>
            </a:r>
            <a:r>
              <a:rPr lang="en-US" sz="2400" i="1" dirty="0"/>
              <a:t>Derivative Markets</a:t>
            </a:r>
            <a:r>
              <a:rPr lang="en-US" sz="2400" dirty="0"/>
              <a:t>, 2</a:t>
            </a:r>
            <a:r>
              <a:rPr lang="en-US" sz="2400" baseline="30000" dirty="0"/>
              <a:t>nd</a:t>
            </a:r>
            <a:r>
              <a:rPr lang="en-US" sz="2400" dirty="0"/>
              <a:t> Edition, Robert McDonald, Pearson Education, Inc. All Rights Reserved. Used under Fair Use.</a:t>
            </a:r>
          </a:p>
          <a:p>
            <a:r>
              <a:rPr lang="en-US" sz="2400" dirty="0"/>
              <a:t>© 2017, FM-25-17 </a:t>
            </a:r>
            <a:r>
              <a:rPr lang="en-US" sz="2400" i="1" dirty="0"/>
              <a:t>Interest Rate Swaps, </a:t>
            </a:r>
            <a:r>
              <a:rPr lang="en-US" sz="2400" dirty="0"/>
              <a:t>Jeffrey Beckley, Society of Actuaries, Inc. All Rights Reserved. Used under Fair Use.</a:t>
            </a:r>
          </a:p>
          <a:p>
            <a:r>
              <a:rPr lang="en-US" sz="2400" dirty="0"/>
              <a:t>© 2017, </a:t>
            </a:r>
            <a:r>
              <a:rPr lang="en-US" sz="2400" dirty="0" err="1"/>
              <a:t>Actex</a:t>
            </a:r>
            <a:r>
              <a:rPr lang="en-US" sz="2400" dirty="0"/>
              <a:t> Study Manual for SOA Exam FM, Spring 2017 Edition, </a:t>
            </a:r>
            <a:r>
              <a:rPr lang="en-US" sz="2400" dirty="0" err="1"/>
              <a:t>Dinius</a:t>
            </a:r>
            <a:r>
              <a:rPr lang="en-US" sz="2400" dirty="0"/>
              <a:t>, et. Al., </a:t>
            </a:r>
            <a:r>
              <a:rPr lang="en-US" sz="2400" dirty="0" err="1"/>
              <a:t>Actex</a:t>
            </a:r>
            <a:r>
              <a:rPr lang="en-US" sz="2400" dirty="0"/>
              <a:t> Learning, All Rights Reserved. Used under Fair Use.</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A77B9B6C-FD40-491E-BAD3-07EF45E44149}" type="slidenum">
              <a:rPr lang="en-US" smtClean="0"/>
              <a:pPr>
                <a:defRPr/>
              </a:pPr>
              <a:t>24</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269570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New Exam FM Module 9:</a:t>
            </a:r>
            <a:br>
              <a:rPr lang="en-US" dirty="0"/>
            </a:br>
            <a:r>
              <a:rPr lang="en-US" dirty="0"/>
              <a:t> Section 9.4</a:t>
            </a:r>
            <a:br>
              <a:rPr lang="en-US" dirty="0"/>
            </a:br>
            <a:r>
              <a:rPr lang="en-US" dirty="0"/>
              <a:t> Swaps Terminology</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extLst>
      <p:ext uri="{BB962C8B-B14F-4D97-AF65-F5344CB8AC3E}">
        <p14:creationId xmlns:p14="http://schemas.microsoft.com/office/powerpoint/2010/main" val="2269335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Swap Terminology</a:t>
            </a:r>
          </a:p>
        </p:txBody>
      </p:sp>
      <p:sp>
        <p:nvSpPr>
          <p:cNvPr id="39939" name="Rectangle 5"/>
          <p:cNvSpPr>
            <a:spLocks noGrp="1" noChangeArrowheads="1"/>
          </p:cNvSpPr>
          <p:nvPr>
            <p:ph idx="1"/>
          </p:nvPr>
        </p:nvSpPr>
        <p:spPr>
          <a:xfrm>
            <a:off x="457200" y="1600200"/>
            <a:ext cx="8229600" cy="4389438"/>
          </a:xfrm>
        </p:spPr>
        <p:txBody>
          <a:bodyPr/>
          <a:lstStyle/>
          <a:p>
            <a:pPr eaLnBrk="1" hangingPunct="1">
              <a:lnSpc>
                <a:spcPct val="90000"/>
              </a:lnSpc>
            </a:pPr>
            <a:r>
              <a:rPr lang="en-US" b="1" dirty="0">
                <a:ea typeface="ヒラギノ角ゴ Pro W3" pitchFamily="-65" charset="-128"/>
              </a:rPr>
              <a:t>Interest rate swap </a:t>
            </a:r>
          </a:p>
          <a:p>
            <a:pPr lvl="1" eaLnBrk="1" hangingPunct="1">
              <a:lnSpc>
                <a:spcPct val="90000"/>
              </a:lnSpc>
            </a:pPr>
            <a:r>
              <a:rPr lang="en-US" dirty="0">
                <a:ea typeface="ヒラギノ角ゴ Pro W3" pitchFamily="-65" charset="-128"/>
              </a:rPr>
              <a:t>Contract </a:t>
            </a:r>
          </a:p>
          <a:p>
            <a:pPr lvl="1" eaLnBrk="1" hangingPunct="1">
              <a:lnSpc>
                <a:spcPct val="90000"/>
              </a:lnSpc>
            </a:pPr>
            <a:r>
              <a:rPr lang="en-US" dirty="0">
                <a:ea typeface="ヒラギノ角ゴ Pro W3" pitchFamily="-65" charset="-128"/>
              </a:rPr>
              <a:t>Exchange of payments, two </a:t>
            </a:r>
            <a:r>
              <a:rPr lang="en-US" b="1" dirty="0">
                <a:ea typeface="ヒラギノ角ゴ Pro W3" pitchFamily="-65" charset="-128"/>
              </a:rPr>
              <a:t>counterparties</a:t>
            </a:r>
          </a:p>
          <a:p>
            <a:pPr lvl="1" eaLnBrk="1" hangingPunct="1">
              <a:lnSpc>
                <a:spcPct val="90000"/>
              </a:lnSpc>
            </a:pPr>
            <a:r>
              <a:rPr lang="en-US" dirty="0">
                <a:ea typeface="ヒラギノ角ゴ Pro W3" pitchFamily="-65" charset="-128"/>
              </a:rPr>
              <a:t>Typically multiple dates</a:t>
            </a:r>
          </a:p>
          <a:p>
            <a:pPr lvl="1" eaLnBrk="1" hangingPunct="1">
              <a:lnSpc>
                <a:spcPct val="90000"/>
              </a:lnSpc>
            </a:pPr>
            <a:r>
              <a:rPr lang="en-US" dirty="0">
                <a:ea typeface="ヒラギノ角ゴ Pro W3" pitchFamily="-65" charset="-128"/>
              </a:rPr>
              <a:t>Difference in two interest rates</a:t>
            </a:r>
          </a:p>
          <a:p>
            <a:pPr eaLnBrk="1" hangingPunct="1">
              <a:lnSpc>
                <a:spcPct val="90000"/>
              </a:lnSpc>
            </a:pPr>
            <a:r>
              <a:rPr lang="en-US" b="1" dirty="0">
                <a:ea typeface="ヒラギノ角ゴ Pro W3" pitchFamily="-65" charset="-128"/>
              </a:rPr>
              <a:t>Swap rate </a:t>
            </a:r>
            <a:r>
              <a:rPr lang="en-US" dirty="0">
                <a:ea typeface="ヒラギノ角ゴ Pro W3" pitchFamily="-65" charset="-128"/>
              </a:rPr>
              <a:t>– the fixed rate</a:t>
            </a:r>
          </a:p>
          <a:p>
            <a:pPr eaLnBrk="1" hangingPunct="1">
              <a:lnSpc>
                <a:spcPct val="90000"/>
              </a:lnSpc>
            </a:pPr>
            <a:r>
              <a:rPr lang="en-US" b="1" dirty="0">
                <a:ea typeface="ヒラギノ角ゴ Pro W3" pitchFamily="-65" charset="-128"/>
              </a:rPr>
              <a:t>Floating rate – </a:t>
            </a:r>
            <a:r>
              <a:rPr lang="en-US" dirty="0">
                <a:ea typeface="ヒラギノ角ゴ Pro W3" pitchFamily="-65" charset="-128"/>
              </a:rPr>
              <a:t>rate that changes</a:t>
            </a:r>
          </a:p>
          <a:p>
            <a:pPr lvl="1" eaLnBrk="1" hangingPunct="1">
              <a:lnSpc>
                <a:spcPct val="90000"/>
              </a:lnSpc>
            </a:pPr>
            <a:r>
              <a:rPr lang="en-US" dirty="0"/>
              <a:t>Party receiving the fixed rate, while </a:t>
            </a:r>
            <a:r>
              <a:rPr lang="en-US"/>
              <a:t>paying floating is </a:t>
            </a:r>
            <a:r>
              <a:rPr lang="en-US" dirty="0"/>
              <a:t>called the </a:t>
            </a:r>
            <a:r>
              <a:rPr lang="en-US" b="1" dirty="0"/>
              <a:t>Receiver</a:t>
            </a:r>
          </a:p>
          <a:p>
            <a:pPr fontAlgn="auto">
              <a:spcBef>
                <a:spcPts val="600"/>
              </a:spcBef>
              <a:spcAft>
                <a:spcPts val="0"/>
              </a:spcAft>
              <a:defRPr/>
            </a:pPr>
            <a:endParaRPr lang="en-US" dirty="0"/>
          </a:p>
          <a:p>
            <a:pPr fontAlgn="auto">
              <a:spcBef>
                <a:spcPts val="600"/>
              </a:spcBef>
              <a:spcAft>
                <a:spcPts val="0"/>
              </a:spcAft>
              <a:defRPr/>
            </a:pPr>
            <a:endParaRPr lang="en-US" b="1" dirty="0">
              <a:ea typeface="ヒラギノ角ゴ Pro W3" pitchFamily="-65" charset="-128"/>
            </a:endParaRPr>
          </a:p>
          <a:p>
            <a:pPr fontAlgn="auto">
              <a:spcBef>
                <a:spcPts val="600"/>
              </a:spcBef>
              <a:spcAft>
                <a:spcPts val="0"/>
              </a:spcAft>
              <a:defRPr/>
            </a:pPr>
            <a:endParaRPr lang="en-US" dirty="0"/>
          </a:p>
          <a:p>
            <a:pPr eaLnBrk="1" hangingPunct="1">
              <a:lnSpc>
                <a:spcPct val="90000"/>
              </a:lnSpc>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26</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3607501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Swap Terminology</a:t>
            </a:r>
          </a:p>
        </p:txBody>
      </p:sp>
      <p:sp>
        <p:nvSpPr>
          <p:cNvPr id="39939" name="Rectangle 5"/>
          <p:cNvSpPr>
            <a:spLocks noGrp="1" noChangeArrowheads="1"/>
          </p:cNvSpPr>
          <p:nvPr>
            <p:ph idx="1"/>
          </p:nvPr>
        </p:nvSpPr>
        <p:spPr>
          <a:xfrm>
            <a:off x="457200" y="1600200"/>
            <a:ext cx="8229600" cy="4389438"/>
          </a:xfrm>
        </p:spPr>
        <p:txBody>
          <a:bodyPr/>
          <a:lstStyle/>
          <a:p>
            <a:pPr marL="0" indent="0" fontAlgn="auto">
              <a:spcBef>
                <a:spcPts val="600"/>
              </a:spcBef>
              <a:spcAft>
                <a:spcPts val="0"/>
              </a:spcAft>
              <a:buNone/>
              <a:defRPr/>
            </a:pPr>
            <a:r>
              <a:rPr lang="en-US" b="1" u="sng" dirty="0">
                <a:ea typeface="ヒラギノ角ゴ Pro W3" pitchFamily="-65" charset="-128"/>
              </a:rPr>
              <a:t>Dates</a:t>
            </a:r>
          </a:p>
          <a:p>
            <a:pPr fontAlgn="auto">
              <a:spcBef>
                <a:spcPts val="600"/>
              </a:spcBef>
              <a:spcAft>
                <a:spcPts val="0"/>
              </a:spcAft>
              <a:defRPr/>
            </a:pPr>
            <a:r>
              <a:rPr lang="en-US" b="1" dirty="0">
                <a:ea typeface="ヒラギノ角ゴ Pro W3" pitchFamily="-65" charset="-128"/>
              </a:rPr>
              <a:t>Inception date </a:t>
            </a:r>
            <a:r>
              <a:rPr lang="en-US" dirty="0">
                <a:ea typeface="ヒラギノ角ゴ Pro W3" pitchFamily="-65" charset="-128"/>
              </a:rPr>
              <a:t>– date agreement begins</a:t>
            </a:r>
          </a:p>
          <a:p>
            <a:pPr fontAlgn="auto">
              <a:spcBef>
                <a:spcPts val="600"/>
              </a:spcBef>
              <a:spcAft>
                <a:spcPts val="0"/>
              </a:spcAft>
              <a:defRPr/>
            </a:pPr>
            <a:r>
              <a:rPr lang="en-US" b="1" dirty="0">
                <a:ea typeface="ヒラギノ角ゴ Pro W3" pitchFamily="-65" charset="-128"/>
              </a:rPr>
              <a:t>Swap term or swap tenor</a:t>
            </a:r>
            <a:r>
              <a:rPr lang="en-US" dirty="0">
                <a:ea typeface="ヒラギノ角ゴ Pro W3" pitchFamily="-65" charset="-128"/>
              </a:rPr>
              <a:t>- the life of the swap</a:t>
            </a:r>
          </a:p>
          <a:p>
            <a:pPr fontAlgn="auto">
              <a:spcBef>
                <a:spcPts val="600"/>
              </a:spcBef>
              <a:spcAft>
                <a:spcPts val="0"/>
              </a:spcAft>
              <a:defRPr/>
            </a:pPr>
            <a:r>
              <a:rPr lang="en-US" b="1" dirty="0">
                <a:ea typeface="ヒラギノ角ゴ Pro W3" pitchFamily="-65" charset="-128"/>
              </a:rPr>
              <a:t>Settlement dates </a:t>
            </a:r>
            <a:r>
              <a:rPr lang="en-US" dirty="0">
                <a:ea typeface="ヒラギノ角ゴ Pro W3" pitchFamily="-65" charset="-128"/>
              </a:rPr>
              <a:t>– dates on which payments are exchanged</a:t>
            </a:r>
          </a:p>
          <a:p>
            <a:pPr fontAlgn="auto">
              <a:spcBef>
                <a:spcPts val="600"/>
              </a:spcBef>
              <a:spcAft>
                <a:spcPts val="0"/>
              </a:spcAft>
              <a:defRPr/>
            </a:pPr>
            <a:r>
              <a:rPr lang="en-US" b="1" dirty="0">
                <a:ea typeface="ヒラギノ角ゴ Pro W3" pitchFamily="-65" charset="-128"/>
              </a:rPr>
              <a:t>Settlement period </a:t>
            </a:r>
            <a:r>
              <a:rPr lang="en-US" dirty="0">
                <a:ea typeface="ヒラギノ角ゴ Pro W3" pitchFamily="-65" charset="-128"/>
              </a:rPr>
              <a:t>– time between settlement dates</a:t>
            </a:r>
          </a:p>
          <a:p>
            <a:pPr lvl="1" eaLnBrk="1" hangingPunct="1">
              <a:lnSpc>
                <a:spcPct val="90000"/>
              </a:lnSpc>
            </a:pPr>
            <a:r>
              <a:rPr lang="en-US" dirty="0">
                <a:ea typeface="ヒラギノ角ゴ Pro W3" pitchFamily="-65" charset="-128"/>
              </a:rPr>
              <a:t>Floating rate is set at beginning of a settlement period</a:t>
            </a:r>
          </a:p>
          <a:p>
            <a:pPr lvl="1" eaLnBrk="1" hangingPunct="1">
              <a:lnSpc>
                <a:spcPct val="90000"/>
              </a:lnSpc>
            </a:pPr>
            <a:r>
              <a:rPr lang="en-US" b="1" dirty="0">
                <a:ea typeface="ヒラギノ角ゴ Pro W3" pitchFamily="-65" charset="-128"/>
              </a:rPr>
              <a:t>Deferred swap </a:t>
            </a:r>
            <a:r>
              <a:rPr lang="en-US" dirty="0">
                <a:ea typeface="ヒラギノ角ゴ Pro W3" pitchFamily="-65" charset="-128"/>
              </a:rPr>
              <a:t>– when first settlement period does not start on inception date</a:t>
            </a:r>
          </a:p>
          <a:p>
            <a:pPr eaLnBrk="1" hangingPunct="1">
              <a:lnSpc>
                <a:spcPct val="90000"/>
              </a:lnSpc>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34061328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Swap Terminology</a:t>
            </a:r>
          </a:p>
        </p:txBody>
      </p:sp>
      <p:sp>
        <p:nvSpPr>
          <p:cNvPr id="39939" name="Rectangle 5"/>
          <p:cNvSpPr>
            <a:spLocks noGrp="1" noChangeArrowheads="1"/>
          </p:cNvSpPr>
          <p:nvPr>
            <p:ph idx="1"/>
          </p:nvPr>
        </p:nvSpPr>
        <p:spPr>
          <a:xfrm>
            <a:off x="457200" y="1600200"/>
            <a:ext cx="8229600" cy="4389438"/>
          </a:xfrm>
        </p:spPr>
        <p:txBody>
          <a:bodyPr/>
          <a:lstStyle/>
          <a:p>
            <a:pPr marL="0" indent="0" eaLnBrk="1" hangingPunct="1">
              <a:spcBef>
                <a:spcPts val="600"/>
              </a:spcBef>
              <a:spcAft>
                <a:spcPts val="0"/>
              </a:spcAft>
              <a:buNone/>
            </a:pPr>
            <a:r>
              <a:rPr lang="en-US" b="1" u="sng" dirty="0">
                <a:ea typeface="ヒラギノ角ゴ Pro W3" pitchFamily="-65" charset="-128"/>
              </a:rPr>
              <a:t>Amounts</a:t>
            </a:r>
          </a:p>
          <a:p>
            <a:pPr eaLnBrk="1" hangingPunct="1">
              <a:spcBef>
                <a:spcPts val="600"/>
              </a:spcBef>
              <a:spcAft>
                <a:spcPts val="0"/>
              </a:spcAft>
            </a:pPr>
            <a:r>
              <a:rPr lang="en-US" b="1" dirty="0">
                <a:ea typeface="ヒラギノ角ゴ Pro W3" pitchFamily="-65" charset="-128"/>
              </a:rPr>
              <a:t>Notional amount </a:t>
            </a:r>
            <a:r>
              <a:rPr lang="en-US" dirty="0">
                <a:ea typeface="ヒラギノ角ゴ Pro W3" pitchFamily="-65" charset="-128"/>
              </a:rPr>
              <a:t>– basis of interest payments</a:t>
            </a:r>
          </a:p>
          <a:p>
            <a:pPr lvl="1" eaLnBrk="1" hangingPunct="1">
              <a:spcBef>
                <a:spcPts val="600"/>
              </a:spcBef>
              <a:spcAft>
                <a:spcPts val="0"/>
              </a:spcAft>
            </a:pPr>
            <a:r>
              <a:rPr lang="en-US" dirty="0">
                <a:ea typeface="ヒラギノ角ゴ Pro W3" pitchFamily="-65" charset="-128"/>
              </a:rPr>
              <a:t>Notional amount can change</a:t>
            </a:r>
          </a:p>
          <a:p>
            <a:pPr lvl="2" eaLnBrk="1" hangingPunct="1">
              <a:spcBef>
                <a:spcPts val="600"/>
              </a:spcBef>
              <a:spcAft>
                <a:spcPts val="0"/>
              </a:spcAft>
            </a:pPr>
            <a:r>
              <a:rPr lang="en-US" b="1" dirty="0">
                <a:ea typeface="ヒラギノ角ゴ Pro W3" pitchFamily="-65" charset="-128"/>
              </a:rPr>
              <a:t>Accreting</a:t>
            </a:r>
          </a:p>
          <a:p>
            <a:pPr lvl="2" eaLnBrk="1" hangingPunct="1">
              <a:spcBef>
                <a:spcPts val="600"/>
              </a:spcBef>
              <a:spcAft>
                <a:spcPts val="0"/>
              </a:spcAft>
            </a:pPr>
            <a:r>
              <a:rPr lang="en-US" b="1" dirty="0">
                <a:ea typeface="ヒラギノ角ゴ Pro W3" pitchFamily="-65" charset="-128"/>
              </a:rPr>
              <a:t>Amortizing</a:t>
            </a:r>
          </a:p>
          <a:p>
            <a:pPr fontAlgn="auto">
              <a:spcBef>
                <a:spcPts val="600"/>
              </a:spcBef>
              <a:spcAft>
                <a:spcPts val="0"/>
              </a:spcAft>
              <a:defRPr/>
            </a:pPr>
            <a:r>
              <a:rPr lang="en-US" b="1" dirty="0"/>
              <a:t>Net swap payment </a:t>
            </a:r>
            <a:r>
              <a:rPr lang="en-US" dirty="0"/>
              <a:t>or “net settlement”</a:t>
            </a:r>
          </a:p>
          <a:p>
            <a:pPr lvl="1" fontAlgn="auto">
              <a:spcBef>
                <a:spcPts val="600"/>
              </a:spcBef>
              <a:spcAft>
                <a:spcPts val="0"/>
              </a:spcAft>
              <a:defRPr/>
            </a:pPr>
            <a:r>
              <a:rPr lang="en-US" dirty="0"/>
              <a:t>= Notional * (fixed – floating)</a:t>
            </a:r>
          </a:p>
          <a:p>
            <a:pPr fontAlgn="auto">
              <a:spcBef>
                <a:spcPts val="600"/>
              </a:spcBef>
              <a:spcAft>
                <a:spcPts val="0"/>
              </a:spcAft>
              <a:defRPr/>
            </a:pPr>
            <a:r>
              <a:rPr lang="en-US" b="1" dirty="0"/>
              <a:t>Net interest payment</a:t>
            </a:r>
          </a:p>
          <a:p>
            <a:pPr lvl="1" fontAlgn="auto">
              <a:spcBef>
                <a:spcPts val="600"/>
              </a:spcBef>
              <a:spcAft>
                <a:spcPts val="0"/>
              </a:spcAft>
              <a:defRPr/>
            </a:pPr>
            <a:r>
              <a:rPr lang="en-US" b="1" dirty="0"/>
              <a:t>= </a:t>
            </a:r>
            <a:r>
              <a:rPr lang="en-US" dirty="0"/>
              <a:t>Interest paid to lender + net swap payment</a:t>
            </a:r>
          </a:p>
          <a:p>
            <a:pPr fontAlgn="auto">
              <a:spcBef>
                <a:spcPts val="600"/>
              </a:spcBef>
              <a:spcAft>
                <a:spcPts val="0"/>
              </a:spcAft>
              <a:defRPr/>
            </a:pPr>
            <a:endParaRPr lang="en-US" dirty="0">
              <a:ea typeface="ヒラギノ角ゴ Pro W3" pitchFamily="-65" charset="-128"/>
            </a:endParaRPr>
          </a:p>
          <a:p>
            <a:pPr fontAlgn="auto">
              <a:spcBef>
                <a:spcPts val="600"/>
              </a:spcBef>
              <a:spcAft>
                <a:spcPts val="0"/>
              </a:spcAft>
              <a:defRPr/>
            </a:pPr>
            <a:endParaRPr lang="en-US" dirty="0"/>
          </a:p>
          <a:p>
            <a:pPr eaLnBrk="1" hangingPunct="1">
              <a:lnSpc>
                <a:spcPct val="90000"/>
              </a:lnSpc>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20657178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9939">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Swap Terminology</a:t>
            </a:r>
          </a:p>
        </p:txBody>
      </p:sp>
      <p:sp>
        <p:nvSpPr>
          <p:cNvPr id="39939" name="Rectangle 5"/>
          <p:cNvSpPr>
            <a:spLocks noGrp="1" noChangeArrowheads="1"/>
          </p:cNvSpPr>
          <p:nvPr>
            <p:ph idx="1"/>
          </p:nvPr>
        </p:nvSpPr>
        <p:spPr>
          <a:xfrm>
            <a:off x="457200" y="1600200"/>
            <a:ext cx="8229600" cy="4389438"/>
          </a:xfrm>
        </p:spPr>
        <p:txBody>
          <a:bodyPr/>
          <a:lstStyle/>
          <a:p>
            <a:pPr marL="0" indent="0" fontAlgn="auto">
              <a:spcBef>
                <a:spcPts val="600"/>
              </a:spcBef>
              <a:spcAft>
                <a:spcPts val="0"/>
              </a:spcAft>
              <a:buNone/>
              <a:defRPr/>
            </a:pPr>
            <a:r>
              <a:rPr lang="en-US" b="1" u="sng" dirty="0"/>
              <a:t>Pricing</a:t>
            </a:r>
          </a:p>
          <a:p>
            <a:pPr fontAlgn="auto">
              <a:spcBef>
                <a:spcPts val="600"/>
              </a:spcBef>
              <a:spcAft>
                <a:spcPts val="0"/>
              </a:spcAft>
              <a:defRPr/>
            </a:pPr>
            <a:r>
              <a:rPr lang="en-US" dirty="0"/>
              <a:t>PV Fixed = PV Floating</a:t>
            </a:r>
          </a:p>
          <a:p>
            <a:pPr fontAlgn="auto">
              <a:spcBef>
                <a:spcPts val="600"/>
              </a:spcBef>
              <a:spcAft>
                <a:spcPts val="0"/>
              </a:spcAft>
              <a:defRPr/>
            </a:pPr>
            <a:r>
              <a:rPr lang="en-US" dirty="0"/>
              <a:t>Custom contract premium, PV Fixed ≠ PV Floating</a:t>
            </a:r>
          </a:p>
          <a:p>
            <a:pPr lvl="1" fontAlgn="auto">
              <a:spcBef>
                <a:spcPts val="600"/>
              </a:spcBef>
              <a:spcAft>
                <a:spcPts val="0"/>
              </a:spcAft>
              <a:defRPr/>
            </a:pPr>
            <a:r>
              <a:rPr lang="en-US" dirty="0"/>
              <a:t>Payment at inception</a:t>
            </a:r>
          </a:p>
          <a:p>
            <a:pPr fontAlgn="auto">
              <a:spcBef>
                <a:spcPts val="600"/>
              </a:spcBef>
              <a:spcAft>
                <a:spcPts val="0"/>
              </a:spcAft>
              <a:defRPr/>
            </a:pPr>
            <a:r>
              <a:rPr lang="en-US" dirty="0"/>
              <a:t>Market Value</a:t>
            </a:r>
          </a:p>
          <a:p>
            <a:pPr lvl="1" fontAlgn="auto">
              <a:spcBef>
                <a:spcPts val="600"/>
              </a:spcBef>
              <a:spcAft>
                <a:spcPts val="0"/>
              </a:spcAft>
              <a:defRPr/>
            </a:pPr>
            <a:r>
              <a:rPr lang="en-US" dirty="0"/>
              <a:t>After </a:t>
            </a:r>
            <a:r>
              <a:rPr lang="en-US"/>
              <a:t>inception date, PV </a:t>
            </a:r>
            <a:r>
              <a:rPr lang="en-US" dirty="0"/>
              <a:t>Fixed – PV Floating</a:t>
            </a:r>
          </a:p>
          <a:p>
            <a:pPr eaLnBrk="1" hangingPunct="1">
              <a:lnSpc>
                <a:spcPct val="90000"/>
              </a:lnSpc>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284131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C6FA02AD-87F9-45F9-8B8E-23804E7FD728}" type="slidenum">
              <a:rPr lang="en-US" sz="1400"/>
              <a:pPr algn="r"/>
              <a:t>3</a:t>
            </a:fld>
            <a:endParaRPr lang="en-US" sz="1400"/>
          </a:p>
        </p:txBody>
      </p:sp>
      <p:sp>
        <p:nvSpPr>
          <p:cNvPr id="9219"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err="1"/>
              <a:t>McD</a:t>
            </a:r>
            <a:r>
              <a:rPr lang="en-US" altLang="ja-JP" sz="3600" b="1" dirty="0"/>
              <a:t> Chapter 1 Introduction to Derivatives</a:t>
            </a:r>
            <a:endParaRPr lang="en-US" sz="3600" b="1" dirty="0"/>
          </a:p>
        </p:txBody>
      </p:sp>
      <p:sp>
        <p:nvSpPr>
          <p:cNvPr id="9220" name="Rectangle 3"/>
          <p:cNvSpPr>
            <a:spLocks noGrp="1" noChangeArrowheads="1"/>
          </p:cNvSpPr>
          <p:nvPr>
            <p:ph type="body" idx="4294967295"/>
          </p:nvPr>
        </p:nvSpPr>
        <p:spPr>
          <a:xfrm>
            <a:off x="457200" y="1600200"/>
            <a:ext cx="8229600" cy="4389438"/>
          </a:xfrm>
        </p:spPr>
        <p:txBody>
          <a:bodyPr/>
          <a:lstStyle/>
          <a:p>
            <a:pPr marL="609600" indent="-609600">
              <a:buFontTx/>
              <a:buNone/>
            </a:pPr>
            <a:r>
              <a:rPr lang="en-US" altLang="ja-JP">
                <a:ea typeface="MS PGothic" pitchFamily="34" charset="-128"/>
              </a:rPr>
              <a:t>Derivative </a:t>
            </a:r>
          </a:p>
          <a:p>
            <a:pPr marL="976313" lvl="1" indent="-609600">
              <a:buFontTx/>
              <a:buNone/>
            </a:pPr>
            <a:r>
              <a:rPr lang="en-US" altLang="ja-JP">
                <a:ea typeface="MS PGothic" pitchFamily="34" charset="-128"/>
              </a:rPr>
              <a:t>- a financial instrument that has a value determined by the price of something else, an underlying asset.</a:t>
            </a:r>
          </a:p>
          <a:p>
            <a:pPr marL="609600" indent="-609600">
              <a:buFontTx/>
              <a:buNone/>
            </a:pPr>
            <a:endParaRPr lang="en-US" altLang="ja-JP">
              <a:ea typeface="MS PGothic" pitchFamily="34" charset="-128"/>
            </a:endParaRPr>
          </a:p>
          <a:p>
            <a:pPr marL="609600" indent="-609600">
              <a:buFontTx/>
              <a:buNone/>
            </a:pPr>
            <a:r>
              <a:rPr lang="en-US" altLang="ja-JP">
                <a:ea typeface="MS PGothic" pitchFamily="34" charset="-128"/>
              </a:rPr>
              <a:t>Underlying asset </a:t>
            </a:r>
          </a:p>
          <a:p>
            <a:pPr marL="976313" lvl="1" indent="-609600">
              <a:buFontTx/>
              <a:buNone/>
            </a:pPr>
            <a:r>
              <a:rPr lang="en-US" altLang="ja-JP">
                <a:ea typeface="MS PGothic" pitchFamily="34" charset="-128"/>
              </a:rPr>
              <a:t>- the asset whose price determines the profitability of a derivative.</a:t>
            </a:r>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2017, FM-25-17 </a:t>
            </a:r>
            <a:r>
              <a:rPr lang="en-US" sz="2400" i="1" dirty="0"/>
              <a:t>Interest Rate Swaps, </a:t>
            </a:r>
            <a:r>
              <a:rPr lang="en-US" sz="2400" dirty="0"/>
              <a:t>Jeffrey Beckley, Society of Actuaries, Inc. All Rights Reserved. Used under Fair Use.</a:t>
            </a:r>
          </a:p>
          <a:p>
            <a:r>
              <a:rPr lang="en-US" sz="2400" dirty="0"/>
              <a:t>© 2017, </a:t>
            </a:r>
            <a:r>
              <a:rPr lang="en-US" sz="2400" dirty="0" err="1"/>
              <a:t>Actex</a:t>
            </a:r>
            <a:r>
              <a:rPr lang="en-US" sz="2400" dirty="0"/>
              <a:t> Study Manual for SOA Exam FM, Spring 2017 Edition, </a:t>
            </a:r>
            <a:r>
              <a:rPr lang="en-US" sz="2400" dirty="0" err="1"/>
              <a:t>Dinius</a:t>
            </a:r>
            <a:r>
              <a:rPr lang="en-US" sz="2400" dirty="0"/>
              <a:t>, et. Al., </a:t>
            </a:r>
            <a:r>
              <a:rPr lang="en-US" sz="2400" dirty="0" err="1"/>
              <a:t>Actex</a:t>
            </a:r>
            <a:r>
              <a:rPr lang="en-US" sz="2400" dirty="0"/>
              <a:t> Learning, All Rights Reserved. Used under Fair Use.</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A77B9B6C-FD40-491E-BAD3-07EF45E44149}"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063511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New Exam FM Module 9:</a:t>
            </a:r>
            <a:br>
              <a:rPr lang="en-US" dirty="0"/>
            </a:br>
            <a:r>
              <a:rPr lang="en-US" dirty="0"/>
              <a:t> Section 9.5</a:t>
            </a:r>
            <a:br>
              <a:rPr lang="en-US" dirty="0"/>
            </a:br>
            <a:r>
              <a:rPr lang="en-US" dirty="0"/>
              <a:t> Calculating the Swap Rate</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extLst>
      <p:ext uri="{BB962C8B-B14F-4D97-AF65-F5344CB8AC3E}">
        <p14:creationId xmlns:p14="http://schemas.microsoft.com/office/powerpoint/2010/main" val="607158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Calculating the Swap Rate</a:t>
            </a:r>
          </a:p>
        </p:txBody>
      </p:sp>
      <p:sp>
        <p:nvSpPr>
          <p:cNvPr id="49155" name="Rectangle 5"/>
          <p:cNvSpPr>
            <a:spLocks noGrp="1" noChangeArrowheads="1"/>
          </p:cNvSpPr>
          <p:nvPr>
            <p:ph idx="1"/>
          </p:nvPr>
        </p:nvSpPr>
        <p:spPr>
          <a:xfrm>
            <a:off x="304800" y="1295400"/>
            <a:ext cx="8529638" cy="4403725"/>
          </a:xfrm>
        </p:spPr>
        <p:txBody>
          <a:bodyPr/>
          <a:lstStyle/>
          <a:p>
            <a:pPr marL="0" indent="0" eaLnBrk="1" hangingPunct="1">
              <a:lnSpc>
                <a:spcPct val="90000"/>
              </a:lnSpc>
              <a:buNone/>
            </a:pPr>
            <a:r>
              <a:rPr lang="en-US" sz="2800" dirty="0">
                <a:ea typeface="ヒラギノ角ゴ Pro W3" pitchFamily="-65" charset="-128"/>
              </a:rPr>
              <a:t>Notation</a:t>
            </a:r>
          </a:p>
          <a:p>
            <a:pPr eaLnBrk="1" hangingPunct="1">
              <a:lnSpc>
                <a:spcPct val="90000"/>
              </a:lnSpc>
            </a:pPr>
            <a:r>
              <a:rPr lang="en-US" sz="2800" dirty="0">
                <a:ea typeface="ヒラギノ角ゴ Pro W3" pitchFamily="-65" charset="-128"/>
              </a:rPr>
              <a:t>t</a:t>
            </a:r>
            <a:r>
              <a:rPr lang="en-US" sz="2800" baseline="-25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t</a:t>
            </a:r>
            <a:r>
              <a:rPr lang="en-US" sz="2800" baseline="-25000" dirty="0" err="1">
                <a:ea typeface="ヒラギノ角ゴ Pro W3" pitchFamily="-65" charset="-128"/>
              </a:rPr>
              <a:t>k</a:t>
            </a:r>
            <a:r>
              <a:rPr lang="en-US" sz="2800" dirty="0">
                <a:ea typeface="ヒラギノ角ゴ Pro W3" pitchFamily="-65" charset="-128"/>
              </a:rPr>
              <a:t>: beginning, end dates of k</a:t>
            </a:r>
            <a:r>
              <a:rPr lang="en-US" sz="2800" baseline="50000" dirty="0">
                <a:ea typeface="ヒラギノ角ゴ Pro W3" pitchFamily="-65" charset="-128"/>
              </a:rPr>
              <a:t>th</a:t>
            </a:r>
            <a:r>
              <a:rPr lang="en-US" sz="2800" dirty="0">
                <a:ea typeface="ヒラギノ角ゴ Pro W3" pitchFamily="-65" charset="-128"/>
              </a:rPr>
              <a:t> settlement period</a:t>
            </a:r>
          </a:p>
          <a:p>
            <a:pPr eaLnBrk="1" hangingPunct="1">
              <a:lnSpc>
                <a:spcPct val="90000"/>
              </a:lnSpc>
            </a:pPr>
            <a:r>
              <a:rPr lang="en-US" sz="2800" dirty="0">
                <a:ea typeface="ヒラギノ角ゴ Pro W3" pitchFamily="-65" charset="-128"/>
              </a:rPr>
              <a:t>n: number of settlement period, last period t</a:t>
            </a:r>
            <a:r>
              <a:rPr lang="en-US" sz="2800" baseline="-25000" dirty="0">
                <a:ea typeface="ヒラギノ角ゴ Pro W3" pitchFamily="-65" charset="-128"/>
              </a:rPr>
              <a:t>n-1</a:t>
            </a:r>
            <a:r>
              <a:rPr lang="en-US" sz="2800" dirty="0">
                <a:ea typeface="ヒラギノ角ゴ Pro W3" pitchFamily="-65" charset="-128"/>
              </a:rPr>
              <a:t>, </a:t>
            </a:r>
            <a:r>
              <a:rPr lang="en-US" sz="2800" dirty="0" err="1">
                <a:ea typeface="ヒラギノ角ゴ Pro W3" pitchFamily="-65" charset="-128"/>
              </a:rPr>
              <a:t>t</a:t>
            </a:r>
            <a:r>
              <a:rPr lang="en-US" sz="2800" baseline="-25000" dirty="0" err="1">
                <a:ea typeface="ヒラギノ角ゴ Pro W3" pitchFamily="-65" charset="-128"/>
              </a:rPr>
              <a:t>n</a:t>
            </a:r>
            <a:endParaRPr lang="en-US" sz="2800" baseline="-25000" dirty="0">
              <a:ea typeface="ヒラギノ角ゴ Pro W3" pitchFamily="-65" charset="-128"/>
            </a:endParaRPr>
          </a:p>
          <a:p>
            <a:pPr eaLnBrk="1" hangingPunct="1">
              <a:lnSpc>
                <a:spcPct val="90000"/>
              </a:lnSpc>
            </a:pPr>
            <a:r>
              <a:rPr lang="en-US" sz="2800" dirty="0" err="1">
                <a:ea typeface="ヒラギノ角ゴ Pro W3" pitchFamily="-65" charset="-128"/>
              </a:rPr>
              <a:t>Q</a:t>
            </a:r>
            <a:r>
              <a:rPr lang="en-US" sz="2800" baseline="-25000" dirty="0" err="1">
                <a:ea typeface="ヒラギノ角ゴ Pro W3" pitchFamily="-65" charset="-128"/>
              </a:rPr>
              <a:t>k</a:t>
            </a:r>
            <a:r>
              <a:rPr lang="en-US" sz="2800" dirty="0">
                <a:ea typeface="ヒラギノ角ゴ Pro W3" pitchFamily="-65" charset="-128"/>
              </a:rPr>
              <a:t>: notional amount in the k</a:t>
            </a:r>
            <a:r>
              <a:rPr lang="en-US" sz="2800" baseline="50000" dirty="0">
                <a:ea typeface="ヒラギノ角ゴ Pro W3" pitchFamily="-65" charset="-128"/>
              </a:rPr>
              <a:t>th</a:t>
            </a:r>
            <a:r>
              <a:rPr lang="en-US" sz="2800" dirty="0">
                <a:ea typeface="ヒラギノ角ゴ Pro W3" pitchFamily="-65" charset="-128"/>
              </a:rPr>
              <a:t> settlement period</a:t>
            </a:r>
          </a:p>
          <a:p>
            <a:pPr eaLnBrk="1" hangingPunct="1">
              <a:lnSpc>
                <a:spcPct val="90000"/>
              </a:lnSpc>
            </a:pPr>
            <a:r>
              <a:rPr lang="en-US" sz="2800" dirty="0">
                <a:ea typeface="ヒラギノ角ゴ Pro W3" pitchFamily="-65" charset="-128"/>
              </a:rPr>
              <a:t>R</a:t>
            </a:r>
            <a:r>
              <a:rPr lang="en-US" sz="2800" baseline="-25000" dirty="0">
                <a:ea typeface="ヒラギノ角ゴ Pro W3" pitchFamily="-65" charset="-128"/>
              </a:rPr>
              <a:t>t</a:t>
            </a:r>
            <a:r>
              <a:rPr lang="en-US" sz="2800" dirty="0">
                <a:ea typeface="ヒラギノ角ゴ Pro W3" pitchFamily="-65" charset="-128"/>
              </a:rPr>
              <a:t>: t-year annual effective spot rate (study note notation)</a:t>
            </a:r>
          </a:p>
          <a:p>
            <a:pPr eaLnBrk="1" hangingPunct="1">
              <a:lnSpc>
                <a:spcPct val="90000"/>
              </a:lnSpc>
            </a:pPr>
            <a:r>
              <a:rPr lang="en-US" sz="2800" dirty="0">
                <a:ea typeface="ヒラギノ角ゴ Pro W3" pitchFamily="-65" charset="-128"/>
              </a:rPr>
              <a:t>P</a:t>
            </a:r>
            <a:r>
              <a:rPr lang="en-US" sz="2800" baseline="-25000" dirty="0">
                <a:ea typeface="ヒラギノ角ゴ Pro W3" pitchFamily="-65" charset="-128"/>
              </a:rPr>
              <a:t>t</a:t>
            </a:r>
            <a:r>
              <a:rPr lang="en-US" sz="2800" dirty="0">
                <a:ea typeface="ヒラギノ角ゴ Pro W3" pitchFamily="-65" charset="-128"/>
              </a:rPr>
              <a:t>: t-year PV factor; price of a t-year zero</a:t>
            </a:r>
          </a:p>
          <a:p>
            <a:pPr eaLnBrk="1" hangingPunct="1">
              <a:lnSpc>
                <a:spcPct val="90000"/>
              </a:lnSpc>
            </a:pPr>
            <a:r>
              <a:rPr lang="en-US" sz="2800" dirty="0">
                <a:ea typeface="ヒラギノ角ゴ Pro W3" pitchFamily="-65" charset="-128"/>
              </a:rPr>
              <a:t>R: swap rate, settlement period effective</a:t>
            </a: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1573254489"/>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a:ea typeface="ヒラギノ角ゴ Pro W3" pitchFamily="-65" charset="-128"/>
              </a:rPr>
              <a:t>Calculating the Swap Rate</a:t>
            </a:r>
            <a:endParaRPr lang="en-US" sz="3600" b="1" dirty="0">
              <a:ea typeface="ヒラギノ角ゴ Pro W3" pitchFamily="-65" charset="-128"/>
            </a:endParaRP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800" dirty="0">
                <a:ea typeface="ヒラギノ角ゴ Pro W3" pitchFamily="-65" charset="-128"/>
              </a:rPr>
              <a:t>What floating rates should be used?</a:t>
            </a:r>
          </a:p>
          <a:p>
            <a:pPr eaLnBrk="1" hangingPunct="1">
              <a:lnSpc>
                <a:spcPct val="90000"/>
              </a:lnSpc>
            </a:pPr>
            <a:r>
              <a:rPr lang="en-US" sz="2800" dirty="0">
                <a:ea typeface="ヒラギノ角ゴ Pro W3" pitchFamily="-65" charset="-128"/>
              </a:rPr>
              <a:t>No arbitrage: use t=0 forward rates f</a:t>
            </a:r>
            <a:r>
              <a:rPr lang="en-US" sz="2800" baseline="50000" dirty="0">
                <a:ea typeface="ヒラギノ角ゴ Pro W3" pitchFamily="-65" charset="-128"/>
              </a:rPr>
              <a:t>*</a:t>
            </a:r>
            <a:r>
              <a:rPr lang="en-US" sz="2800" baseline="-25000" dirty="0">
                <a:ea typeface="ヒラギノ角ゴ Pro W3" pitchFamily="-65" charset="-128"/>
              </a:rPr>
              <a:t>[t</a:t>
            </a:r>
            <a:r>
              <a:rPr lang="en-US" sz="2800" baseline="-50000" dirty="0">
                <a:ea typeface="ヒラギノ角ゴ Pro W3" pitchFamily="-65" charset="-128"/>
              </a:rPr>
              <a:t>k-1</a:t>
            </a:r>
            <a:r>
              <a:rPr lang="en-US" sz="2800" baseline="-25000" dirty="0">
                <a:ea typeface="ヒラギノ角ゴ Pro W3" pitchFamily="-65" charset="-128"/>
              </a:rPr>
              <a:t>, </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baseline="-25000" dirty="0">
                <a:ea typeface="ヒラギノ角ゴ Pro W3" pitchFamily="-65" charset="-128"/>
              </a:rPr>
              <a:t>]</a:t>
            </a:r>
          </a:p>
          <a:p>
            <a:pPr lvl="1" eaLnBrk="1" hangingPunct="1">
              <a:lnSpc>
                <a:spcPct val="90000"/>
              </a:lnSpc>
            </a:pPr>
            <a:r>
              <a:rPr lang="en-US" sz="2600" dirty="0">
                <a:ea typeface="ヒラギノ角ゴ Pro W3" pitchFamily="-65" charset="-128"/>
              </a:rPr>
              <a:t>Note: Actual floating payments based on future rates</a:t>
            </a:r>
          </a:p>
          <a:p>
            <a:pPr eaLnBrk="1" hangingPunct="1">
              <a:lnSpc>
                <a:spcPct val="90000"/>
              </a:lnSpc>
            </a:pPr>
            <a:r>
              <a:rPr lang="en-US" sz="2800" dirty="0">
                <a:ea typeface="ヒラギノ角ゴ Pro W3" pitchFamily="-65" charset="-128"/>
              </a:rPr>
              <a:t>PV Fixed = PV Floating</a:t>
            </a:r>
          </a:p>
          <a:p>
            <a:pPr eaLnBrk="1" hangingPunct="1">
              <a:lnSpc>
                <a:spcPct val="90000"/>
              </a:lnSpc>
            </a:pPr>
            <a:r>
              <a:rPr lang="en-US" sz="2800" dirty="0">
                <a:ea typeface="ヒラギノ角ゴ Pro W3" pitchFamily="-65" charset="-128"/>
              </a:rPr>
              <a:t>Timeline</a:t>
            </a:r>
          </a:p>
          <a:p>
            <a:pPr eaLnBrk="1" hangingPunct="1">
              <a:lnSpc>
                <a:spcPct val="90000"/>
              </a:lnSpc>
            </a:pP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33</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a:extLst>
              <a:ext uri="{FF2B5EF4-FFF2-40B4-BE49-F238E27FC236}">
                <a16:creationId xmlns:a16="http://schemas.microsoft.com/office/drawing/2014/main" xmlns="" id="{1748BED2-BB93-4070-AD1F-65FB1B3D7BBA}"/>
              </a:ext>
            </a:extLst>
          </p:cNvPr>
          <p:cNvGraphicFramePr>
            <a:graphicFrameLocks noGrp="1"/>
          </p:cNvGraphicFramePr>
          <p:nvPr>
            <p:extLst/>
          </p:nvPr>
        </p:nvGraphicFramePr>
        <p:xfrm>
          <a:off x="762000" y="3802698"/>
          <a:ext cx="7162800" cy="1752600"/>
        </p:xfrm>
        <a:graphic>
          <a:graphicData uri="http://schemas.openxmlformats.org/drawingml/2006/table">
            <a:tbl>
              <a:tblPr firstRow="1" bandRow="1">
                <a:tableStyleId>{5C22544A-7EE6-4342-B048-85BDC9FD1C3A}</a:tableStyleId>
              </a:tblPr>
              <a:tblGrid>
                <a:gridCol w="1432560">
                  <a:extLst>
                    <a:ext uri="{9D8B030D-6E8A-4147-A177-3AD203B41FA5}">
                      <a16:colId xmlns:a16="http://schemas.microsoft.com/office/drawing/2014/main" xmlns="" val="2264976049"/>
                    </a:ext>
                  </a:extLst>
                </a:gridCol>
                <a:gridCol w="1158240">
                  <a:extLst>
                    <a:ext uri="{9D8B030D-6E8A-4147-A177-3AD203B41FA5}">
                      <a16:colId xmlns:a16="http://schemas.microsoft.com/office/drawing/2014/main" xmlns="" val="1498036679"/>
                    </a:ext>
                  </a:extLst>
                </a:gridCol>
                <a:gridCol w="1219200">
                  <a:extLst>
                    <a:ext uri="{9D8B030D-6E8A-4147-A177-3AD203B41FA5}">
                      <a16:colId xmlns:a16="http://schemas.microsoft.com/office/drawing/2014/main" xmlns="" val="160371012"/>
                    </a:ext>
                  </a:extLst>
                </a:gridCol>
                <a:gridCol w="1676400">
                  <a:extLst>
                    <a:ext uri="{9D8B030D-6E8A-4147-A177-3AD203B41FA5}">
                      <a16:colId xmlns:a16="http://schemas.microsoft.com/office/drawing/2014/main" xmlns="" val="3183388097"/>
                    </a:ext>
                  </a:extLst>
                </a:gridCol>
                <a:gridCol w="1676400">
                  <a:extLst>
                    <a:ext uri="{9D8B030D-6E8A-4147-A177-3AD203B41FA5}">
                      <a16:colId xmlns:a16="http://schemas.microsoft.com/office/drawing/2014/main" xmlns="" val="3336895236"/>
                    </a:ext>
                  </a:extLst>
                </a:gridCol>
              </a:tblGrid>
              <a:tr h="370840">
                <a:tc>
                  <a:txBody>
                    <a:bodyPr/>
                    <a:lstStyle/>
                    <a:p>
                      <a:endParaRPr lang="en-US" dirty="0"/>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n-1</a:t>
                      </a:r>
                    </a:p>
                  </a:txBody>
                  <a:tcPr/>
                </a:tc>
                <a:tc>
                  <a:txBody>
                    <a:bodyPr/>
                    <a:lstStyle/>
                    <a:p>
                      <a:pPr algn="ctr"/>
                      <a:r>
                        <a:rPr lang="en-US" dirty="0"/>
                        <a:t>n</a:t>
                      </a:r>
                    </a:p>
                  </a:txBody>
                  <a:tcPr/>
                </a:tc>
                <a:extLst>
                  <a:ext uri="{0D108BD9-81ED-4DB2-BD59-A6C34878D82A}">
                    <a16:rowId xmlns:a16="http://schemas.microsoft.com/office/drawing/2014/main" xmlns="" val="708074411"/>
                  </a:ext>
                </a:extLst>
              </a:tr>
              <a:tr h="370840">
                <a:tc>
                  <a:txBody>
                    <a:bodyPr/>
                    <a:lstStyle/>
                    <a:p>
                      <a:r>
                        <a:rPr lang="en-US" dirty="0"/>
                        <a:t>Fixed</a:t>
                      </a:r>
                    </a:p>
                  </a:txBody>
                  <a:tcPr/>
                </a:tc>
                <a:tc>
                  <a:txBody>
                    <a:bodyPr/>
                    <a:lstStyle/>
                    <a:p>
                      <a:pPr algn="ctr"/>
                      <a:r>
                        <a:rPr lang="en-US" dirty="0"/>
                        <a:t>Q</a:t>
                      </a:r>
                      <a:r>
                        <a:rPr lang="en-US" baseline="-25000" dirty="0"/>
                        <a:t>1</a:t>
                      </a:r>
                      <a:r>
                        <a:rPr lang="en-US" dirty="0"/>
                        <a:t> * R</a:t>
                      </a:r>
                    </a:p>
                  </a:txBody>
                  <a:tcPr/>
                </a:tc>
                <a:tc>
                  <a:txBody>
                    <a:bodyPr/>
                    <a:lstStyle/>
                    <a:p>
                      <a:pPr algn="ctr"/>
                      <a:r>
                        <a:rPr lang="en-US" dirty="0"/>
                        <a:t>Q</a:t>
                      </a:r>
                      <a:r>
                        <a:rPr lang="en-US" baseline="-25000" dirty="0"/>
                        <a:t>2</a:t>
                      </a:r>
                      <a:r>
                        <a:rPr lang="en-US" dirty="0"/>
                        <a:t> * R</a:t>
                      </a:r>
                    </a:p>
                  </a:txBody>
                  <a:tcPr/>
                </a:tc>
                <a:tc>
                  <a:txBody>
                    <a:bodyPr/>
                    <a:lstStyle/>
                    <a:p>
                      <a:pPr algn="ctr"/>
                      <a:r>
                        <a:rPr lang="en-US" dirty="0"/>
                        <a:t>Q</a:t>
                      </a:r>
                      <a:r>
                        <a:rPr lang="en-US" baseline="-25000" dirty="0"/>
                        <a:t>n-1</a:t>
                      </a:r>
                      <a:r>
                        <a:rPr lang="en-US" dirty="0"/>
                        <a:t> * R</a:t>
                      </a:r>
                    </a:p>
                  </a:txBody>
                  <a:tcPr/>
                </a:tc>
                <a:tc>
                  <a:txBody>
                    <a:bodyPr/>
                    <a:lstStyle/>
                    <a:p>
                      <a:pPr algn="ctr"/>
                      <a:r>
                        <a:rPr lang="en-US" dirty="0" err="1"/>
                        <a:t>Q</a:t>
                      </a:r>
                      <a:r>
                        <a:rPr lang="en-US" baseline="-25000" dirty="0" err="1"/>
                        <a:t>n</a:t>
                      </a:r>
                      <a:r>
                        <a:rPr lang="en-US" dirty="0"/>
                        <a:t> * R</a:t>
                      </a:r>
                    </a:p>
                  </a:txBody>
                  <a:tcPr/>
                </a:tc>
                <a:extLst>
                  <a:ext uri="{0D108BD9-81ED-4DB2-BD59-A6C34878D82A}">
                    <a16:rowId xmlns:a16="http://schemas.microsoft.com/office/drawing/2014/main" xmlns="" val="4008295384"/>
                  </a:ext>
                </a:extLst>
              </a:tr>
              <a:tr h="370840">
                <a:tc>
                  <a:txBody>
                    <a:bodyPr/>
                    <a:lstStyle/>
                    <a:p>
                      <a:r>
                        <a:rPr lang="en-US" dirty="0"/>
                        <a:t>Floating</a:t>
                      </a:r>
                    </a:p>
                  </a:txBody>
                  <a:tcPr/>
                </a:tc>
                <a:tc>
                  <a:txBody>
                    <a:bodyPr/>
                    <a:lstStyle/>
                    <a:p>
                      <a:pPr algn="ctr"/>
                      <a:r>
                        <a:rPr lang="en-US" dirty="0"/>
                        <a:t>Q</a:t>
                      </a:r>
                      <a:r>
                        <a:rPr lang="en-US" baseline="-25000" dirty="0"/>
                        <a:t>1</a:t>
                      </a:r>
                      <a:r>
                        <a:rPr lang="en-US" dirty="0"/>
                        <a:t> * f</a:t>
                      </a:r>
                      <a:r>
                        <a:rPr lang="en-US" baseline="50000" dirty="0"/>
                        <a:t>*</a:t>
                      </a:r>
                      <a:r>
                        <a:rPr lang="en-US" baseline="-25000"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Q</a:t>
                      </a:r>
                      <a:r>
                        <a:rPr lang="en-US" baseline="-25000" dirty="0"/>
                        <a:t>2</a:t>
                      </a:r>
                      <a:r>
                        <a:rPr lang="en-US" dirty="0"/>
                        <a:t> * f</a:t>
                      </a:r>
                      <a:r>
                        <a:rPr lang="en-US" baseline="50000" dirty="0"/>
                        <a:t>*</a:t>
                      </a:r>
                      <a:r>
                        <a:rPr lang="en-US" baseline="-25000" dirty="0"/>
                        <a:t>[1,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Q</a:t>
                      </a:r>
                      <a:r>
                        <a:rPr lang="en-US" baseline="-25000" dirty="0"/>
                        <a:t>n-1</a:t>
                      </a:r>
                      <a:r>
                        <a:rPr lang="en-US" dirty="0"/>
                        <a:t> * f</a:t>
                      </a:r>
                      <a:r>
                        <a:rPr lang="en-US" baseline="50000" dirty="0"/>
                        <a:t>*</a:t>
                      </a:r>
                      <a:r>
                        <a:rPr lang="en-US" baseline="-25000" dirty="0"/>
                        <a:t>[n-2, n-1]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t>Q</a:t>
                      </a:r>
                      <a:r>
                        <a:rPr lang="en-US" baseline="-25000" dirty="0" err="1"/>
                        <a:t>n</a:t>
                      </a:r>
                      <a:r>
                        <a:rPr lang="en-US" dirty="0"/>
                        <a:t> * f</a:t>
                      </a:r>
                      <a:r>
                        <a:rPr lang="en-US" baseline="50000" dirty="0"/>
                        <a:t>*</a:t>
                      </a:r>
                      <a:r>
                        <a:rPr lang="en-US" baseline="-25000" dirty="0"/>
                        <a:t>[n-1, n]</a:t>
                      </a:r>
                    </a:p>
                  </a:txBody>
                  <a:tcPr/>
                </a:tc>
                <a:extLst>
                  <a:ext uri="{0D108BD9-81ED-4DB2-BD59-A6C34878D82A}">
                    <a16:rowId xmlns:a16="http://schemas.microsoft.com/office/drawing/2014/main" xmlns="" val="543026042"/>
                  </a:ext>
                </a:extLst>
              </a:tr>
              <a:tr h="370840">
                <a:tc>
                  <a:txBody>
                    <a:bodyPr/>
                    <a:lstStyle/>
                    <a:p>
                      <a:r>
                        <a:rPr lang="en-US" dirty="0"/>
                        <a:t>Discount Factor</a:t>
                      </a:r>
                    </a:p>
                  </a:txBody>
                  <a:tcPr/>
                </a:tc>
                <a:tc>
                  <a:txBody>
                    <a:bodyPr/>
                    <a:lstStyle/>
                    <a:p>
                      <a:pPr algn="ctr"/>
                      <a:r>
                        <a:rPr lang="en-US" dirty="0"/>
                        <a:t>P</a:t>
                      </a:r>
                      <a:r>
                        <a:rPr lang="en-US" baseline="-25000" dirty="0"/>
                        <a:t>1</a:t>
                      </a:r>
                    </a:p>
                  </a:txBody>
                  <a:tcPr/>
                </a:tc>
                <a:tc>
                  <a:txBody>
                    <a:bodyPr/>
                    <a:lstStyle/>
                    <a:p>
                      <a:pPr algn="ctr"/>
                      <a:r>
                        <a:rPr lang="en-US" dirty="0"/>
                        <a:t>P</a:t>
                      </a:r>
                      <a:r>
                        <a:rPr lang="en-US" baseline="-25000" dirty="0"/>
                        <a:t>2</a:t>
                      </a:r>
                    </a:p>
                  </a:txBody>
                  <a:tcPr/>
                </a:tc>
                <a:tc>
                  <a:txBody>
                    <a:bodyPr/>
                    <a:lstStyle/>
                    <a:p>
                      <a:pPr algn="ctr"/>
                      <a:r>
                        <a:rPr lang="en-US" dirty="0"/>
                        <a:t>P</a:t>
                      </a:r>
                      <a:r>
                        <a:rPr lang="en-US" baseline="-25000" dirty="0"/>
                        <a:t>n-1</a:t>
                      </a:r>
                    </a:p>
                  </a:txBody>
                  <a:tcPr/>
                </a:tc>
                <a:tc>
                  <a:txBody>
                    <a:bodyPr/>
                    <a:lstStyle/>
                    <a:p>
                      <a:pPr algn="ctr"/>
                      <a:r>
                        <a:rPr lang="en-US" dirty="0" err="1"/>
                        <a:t>P</a:t>
                      </a:r>
                      <a:r>
                        <a:rPr lang="en-US" baseline="-25000" dirty="0" err="1"/>
                        <a:t>n</a:t>
                      </a:r>
                      <a:endParaRPr lang="en-US" baseline="-25000" dirty="0"/>
                    </a:p>
                  </a:txBody>
                  <a:tcPr/>
                </a:tc>
                <a:extLst>
                  <a:ext uri="{0D108BD9-81ED-4DB2-BD59-A6C34878D82A}">
                    <a16:rowId xmlns:a16="http://schemas.microsoft.com/office/drawing/2014/main" xmlns="" val="2011798241"/>
                  </a:ext>
                </a:extLst>
              </a:tr>
            </a:tbl>
          </a:graphicData>
        </a:graphic>
      </p:graphicFrame>
    </p:spTree>
    <p:extLst>
      <p:ext uri="{BB962C8B-B14F-4D97-AF65-F5344CB8AC3E}">
        <p14:creationId xmlns:p14="http://schemas.microsoft.com/office/powerpoint/2010/main" val="2442612056"/>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a:ea typeface="ヒラギノ角ゴ Pro W3" pitchFamily="-65" charset="-128"/>
              </a:rPr>
              <a:t>Calculating the Swap Rate</a:t>
            </a:r>
            <a:endParaRPr lang="en-US" sz="3600" b="1" dirty="0">
              <a:ea typeface="ヒラギノ角ゴ Pro W3" pitchFamily="-65" charset="-128"/>
            </a:endParaRP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r>
              <a:rPr lang="en-US" sz="2800" dirty="0">
                <a:ea typeface="ヒラギノ角ゴ Pro W3" pitchFamily="-65" charset="-128"/>
              </a:rPr>
              <a:t>PV Fixed = PV Floating</a:t>
            </a:r>
          </a:p>
          <a:p>
            <a:pPr eaLnBrk="1" hangingPunct="1">
              <a:lnSpc>
                <a:spcPct val="90000"/>
              </a:lnSpc>
            </a:pPr>
            <a:r>
              <a:rPr lang="en-US" sz="2800" dirty="0">
                <a:ea typeface="ヒラギノ角ゴ Pro W3" pitchFamily="-65" charset="-128"/>
              </a:rPr>
              <a:t>Sum of </a:t>
            </a:r>
            <a:r>
              <a:rPr lang="en-US" sz="2800" dirty="0" err="1">
                <a:ea typeface="ヒラギノ角ゴ Pro W3" pitchFamily="-65" charset="-128"/>
              </a:rPr>
              <a:t>P</a:t>
            </a:r>
            <a:r>
              <a:rPr lang="en-US" sz="2800" baseline="-25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k</a:t>
            </a:r>
            <a:r>
              <a:rPr lang="en-US" sz="2800" dirty="0">
                <a:ea typeface="ヒラギノ角ゴ Pro W3" pitchFamily="-65" charset="-128"/>
              </a:rPr>
              <a:t> * R = sum of </a:t>
            </a:r>
            <a:r>
              <a:rPr lang="en-US" sz="2800" dirty="0" err="1">
                <a:ea typeface="ヒラギノ角ゴ Pro W3" pitchFamily="-65" charset="-128"/>
              </a:rPr>
              <a:t>P</a:t>
            </a:r>
            <a:r>
              <a:rPr lang="en-US" sz="2800" baseline="-25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k</a:t>
            </a:r>
            <a:r>
              <a:rPr lang="en-US" sz="2800" dirty="0">
                <a:ea typeface="ヒラギノ角ゴ Pro W3" pitchFamily="-65" charset="-128"/>
              </a:rPr>
              <a:t> * f</a:t>
            </a:r>
            <a:r>
              <a:rPr lang="en-US" sz="2800" baseline="50000" dirty="0">
                <a:ea typeface="ヒラギノ角ゴ Pro W3" pitchFamily="-65" charset="-128"/>
              </a:rPr>
              <a:t>*</a:t>
            </a:r>
            <a:r>
              <a:rPr lang="en-US" sz="2800" baseline="-25000" dirty="0">
                <a:ea typeface="ヒラギノ角ゴ Pro W3" pitchFamily="-65" charset="-128"/>
              </a:rPr>
              <a:t>[t</a:t>
            </a:r>
            <a:r>
              <a:rPr lang="en-US" sz="2800" baseline="-50000" dirty="0">
                <a:ea typeface="ヒラギノ角ゴ Pro W3" pitchFamily="-65" charset="-128"/>
              </a:rPr>
              <a:t>k-1</a:t>
            </a:r>
            <a:r>
              <a:rPr lang="en-US" sz="2800" baseline="-25000" dirty="0">
                <a:ea typeface="ヒラギノ角ゴ Pro W3" pitchFamily="-65" charset="-128"/>
              </a:rPr>
              <a:t>, </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baseline="-25000" dirty="0">
                <a:ea typeface="ヒラギノ角ゴ Pro W3" pitchFamily="-65" charset="-128"/>
              </a:rPr>
              <a:t>]</a:t>
            </a:r>
          </a:p>
          <a:p>
            <a:pPr eaLnBrk="1" hangingPunct="1">
              <a:lnSpc>
                <a:spcPct val="90000"/>
              </a:lnSpc>
            </a:pPr>
            <a:r>
              <a:rPr lang="en-US" sz="2800" dirty="0">
                <a:ea typeface="ヒラギノ角ゴ Pro W3" pitchFamily="-65" charset="-128"/>
              </a:rPr>
              <a:t>How many unknowns?</a:t>
            </a:r>
          </a:p>
          <a:p>
            <a:pPr eaLnBrk="1" hangingPunct="1">
              <a:lnSpc>
                <a:spcPct val="90000"/>
              </a:lnSpc>
            </a:pPr>
            <a:r>
              <a:rPr lang="en-US" sz="2800" dirty="0">
                <a:ea typeface="ヒラギノ角ゴ Pro W3" pitchFamily="-65" charset="-128"/>
              </a:rPr>
              <a:t>R = sum of </a:t>
            </a:r>
            <a:r>
              <a:rPr lang="en-US" sz="2800" dirty="0" err="1">
                <a:ea typeface="ヒラギノ角ゴ Pro W3" pitchFamily="-65" charset="-128"/>
              </a:rPr>
              <a:t>P</a:t>
            </a:r>
            <a:r>
              <a:rPr lang="en-US" sz="2800" baseline="-25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k</a:t>
            </a:r>
            <a:r>
              <a:rPr lang="en-US" sz="2800" dirty="0">
                <a:ea typeface="ヒラギノ角ゴ Pro W3" pitchFamily="-65" charset="-128"/>
              </a:rPr>
              <a:t> * f</a:t>
            </a:r>
            <a:r>
              <a:rPr lang="en-US" sz="2800" baseline="50000" dirty="0">
                <a:ea typeface="ヒラギノ角ゴ Pro W3" pitchFamily="-65" charset="-128"/>
              </a:rPr>
              <a:t>*</a:t>
            </a:r>
            <a:r>
              <a:rPr lang="en-US" sz="2800" baseline="-25000" dirty="0">
                <a:ea typeface="ヒラギノ角ゴ Pro W3" pitchFamily="-65" charset="-128"/>
              </a:rPr>
              <a:t>[t</a:t>
            </a:r>
            <a:r>
              <a:rPr lang="en-US" sz="2800" baseline="-50000" dirty="0">
                <a:ea typeface="ヒラギノ角ゴ Pro W3" pitchFamily="-65" charset="-128"/>
              </a:rPr>
              <a:t>k-1</a:t>
            </a:r>
            <a:r>
              <a:rPr lang="en-US" sz="2800" baseline="-25000" dirty="0">
                <a:ea typeface="ヒラギノ角ゴ Pro W3" pitchFamily="-65" charset="-128"/>
              </a:rPr>
              <a:t>, </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baseline="-25000" dirty="0">
                <a:ea typeface="ヒラギノ角ゴ Pro W3" pitchFamily="-65" charset="-128"/>
              </a:rPr>
              <a:t>] </a:t>
            </a:r>
            <a:r>
              <a:rPr lang="en-US" sz="2800" dirty="0">
                <a:ea typeface="ヒラギノ角ゴ Pro W3" pitchFamily="-65" charset="-128"/>
              </a:rPr>
              <a:t>/</a:t>
            </a:r>
            <a:r>
              <a:rPr lang="en-US" sz="2800" baseline="-25000" dirty="0">
                <a:ea typeface="ヒラギノ角ゴ Pro W3" pitchFamily="-65" charset="-128"/>
              </a:rPr>
              <a:t> </a:t>
            </a:r>
            <a:r>
              <a:rPr lang="en-US" sz="2800" dirty="0">
                <a:ea typeface="ヒラギノ角ゴ Pro W3" pitchFamily="-65" charset="-128"/>
              </a:rPr>
              <a:t>Sum of </a:t>
            </a:r>
            <a:r>
              <a:rPr lang="en-US" sz="2800" dirty="0" err="1">
                <a:ea typeface="ヒラギノ角ゴ Pro W3" pitchFamily="-65" charset="-128"/>
              </a:rPr>
              <a:t>P</a:t>
            </a:r>
            <a:r>
              <a:rPr lang="en-US" sz="2800" baseline="-25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k</a:t>
            </a:r>
            <a:r>
              <a:rPr lang="en-US" sz="2800" dirty="0">
                <a:ea typeface="ヒラギノ角ゴ Pro W3" pitchFamily="-65" charset="-128"/>
              </a:rPr>
              <a:t> </a:t>
            </a:r>
          </a:p>
          <a:p>
            <a:pPr eaLnBrk="1" hangingPunct="1">
              <a:lnSpc>
                <a:spcPct val="90000"/>
              </a:lnSpc>
            </a:pP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a:extLst>
              <a:ext uri="{FF2B5EF4-FFF2-40B4-BE49-F238E27FC236}">
                <a16:creationId xmlns:a16="http://schemas.microsoft.com/office/drawing/2014/main" xmlns="" id="{1748BED2-BB93-4070-AD1F-65FB1B3D7BBA}"/>
              </a:ext>
            </a:extLst>
          </p:cNvPr>
          <p:cNvGraphicFramePr>
            <a:graphicFrameLocks noGrp="1"/>
          </p:cNvGraphicFramePr>
          <p:nvPr>
            <p:extLst/>
          </p:nvPr>
        </p:nvGraphicFramePr>
        <p:xfrm>
          <a:off x="457200" y="1275522"/>
          <a:ext cx="6858000" cy="1549813"/>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xmlns="" val="2264976049"/>
                    </a:ext>
                  </a:extLst>
                </a:gridCol>
                <a:gridCol w="1108953">
                  <a:extLst>
                    <a:ext uri="{9D8B030D-6E8A-4147-A177-3AD203B41FA5}">
                      <a16:colId xmlns:a16="http://schemas.microsoft.com/office/drawing/2014/main" xmlns="" val="1498036679"/>
                    </a:ext>
                  </a:extLst>
                </a:gridCol>
                <a:gridCol w="1167319">
                  <a:extLst>
                    <a:ext uri="{9D8B030D-6E8A-4147-A177-3AD203B41FA5}">
                      <a16:colId xmlns:a16="http://schemas.microsoft.com/office/drawing/2014/main" xmlns="" val="160371012"/>
                    </a:ext>
                  </a:extLst>
                </a:gridCol>
                <a:gridCol w="1605064">
                  <a:extLst>
                    <a:ext uri="{9D8B030D-6E8A-4147-A177-3AD203B41FA5}">
                      <a16:colId xmlns:a16="http://schemas.microsoft.com/office/drawing/2014/main" xmlns="" val="3183388097"/>
                    </a:ext>
                  </a:extLst>
                </a:gridCol>
                <a:gridCol w="1605064">
                  <a:extLst>
                    <a:ext uri="{9D8B030D-6E8A-4147-A177-3AD203B41FA5}">
                      <a16:colId xmlns:a16="http://schemas.microsoft.com/office/drawing/2014/main" xmlns="" val="3336895236"/>
                    </a:ext>
                  </a:extLst>
                </a:gridCol>
              </a:tblGrid>
              <a:tr h="262182">
                <a:tc>
                  <a:txBody>
                    <a:bodyPr/>
                    <a:lstStyle/>
                    <a:p>
                      <a:endParaRPr lang="en-US" dirty="0"/>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n-1</a:t>
                      </a:r>
                    </a:p>
                  </a:txBody>
                  <a:tcPr/>
                </a:tc>
                <a:tc>
                  <a:txBody>
                    <a:bodyPr/>
                    <a:lstStyle/>
                    <a:p>
                      <a:pPr algn="ctr"/>
                      <a:r>
                        <a:rPr lang="en-US" dirty="0"/>
                        <a:t>n</a:t>
                      </a:r>
                    </a:p>
                  </a:txBody>
                  <a:tcPr/>
                </a:tc>
                <a:extLst>
                  <a:ext uri="{0D108BD9-81ED-4DB2-BD59-A6C34878D82A}">
                    <a16:rowId xmlns:a16="http://schemas.microsoft.com/office/drawing/2014/main" xmlns="" val="708074411"/>
                  </a:ext>
                </a:extLst>
              </a:tr>
              <a:tr h="262182">
                <a:tc>
                  <a:txBody>
                    <a:bodyPr/>
                    <a:lstStyle/>
                    <a:p>
                      <a:r>
                        <a:rPr lang="en-US" dirty="0"/>
                        <a:t>Fixed</a:t>
                      </a:r>
                    </a:p>
                  </a:txBody>
                  <a:tcPr/>
                </a:tc>
                <a:tc>
                  <a:txBody>
                    <a:bodyPr/>
                    <a:lstStyle/>
                    <a:p>
                      <a:pPr algn="ctr"/>
                      <a:r>
                        <a:rPr lang="en-US" dirty="0"/>
                        <a:t>Q</a:t>
                      </a:r>
                      <a:r>
                        <a:rPr lang="en-US" baseline="-25000" dirty="0"/>
                        <a:t>1</a:t>
                      </a:r>
                      <a:r>
                        <a:rPr lang="en-US" dirty="0"/>
                        <a:t> * R</a:t>
                      </a:r>
                    </a:p>
                  </a:txBody>
                  <a:tcPr/>
                </a:tc>
                <a:tc>
                  <a:txBody>
                    <a:bodyPr/>
                    <a:lstStyle/>
                    <a:p>
                      <a:pPr algn="ctr"/>
                      <a:r>
                        <a:rPr lang="en-US" dirty="0"/>
                        <a:t>Q</a:t>
                      </a:r>
                      <a:r>
                        <a:rPr lang="en-US" baseline="-25000" dirty="0"/>
                        <a:t>2</a:t>
                      </a:r>
                      <a:r>
                        <a:rPr lang="en-US" dirty="0"/>
                        <a:t> * R</a:t>
                      </a:r>
                    </a:p>
                  </a:txBody>
                  <a:tcPr/>
                </a:tc>
                <a:tc>
                  <a:txBody>
                    <a:bodyPr/>
                    <a:lstStyle/>
                    <a:p>
                      <a:pPr algn="ctr"/>
                      <a:r>
                        <a:rPr lang="en-US" dirty="0"/>
                        <a:t>Q</a:t>
                      </a:r>
                      <a:r>
                        <a:rPr lang="en-US" baseline="-25000" dirty="0"/>
                        <a:t>n-1</a:t>
                      </a:r>
                      <a:r>
                        <a:rPr lang="en-US" dirty="0"/>
                        <a:t> * R</a:t>
                      </a:r>
                    </a:p>
                  </a:txBody>
                  <a:tcPr/>
                </a:tc>
                <a:tc>
                  <a:txBody>
                    <a:bodyPr/>
                    <a:lstStyle/>
                    <a:p>
                      <a:pPr algn="ctr"/>
                      <a:r>
                        <a:rPr lang="en-US" dirty="0" err="1"/>
                        <a:t>Q</a:t>
                      </a:r>
                      <a:r>
                        <a:rPr lang="en-US" baseline="-25000" dirty="0" err="1"/>
                        <a:t>n</a:t>
                      </a:r>
                      <a:r>
                        <a:rPr lang="en-US" dirty="0"/>
                        <a:t> * R</a:t>
                      </a:r>
                    </a:p>
                  </a:txBody>
                  <a:tcPr/>
                </a:tc>
                <a:extLst>
                  <a:ext uri="{0D108BD9-81ED-4DB2-BD59-A6C34878D82A}">
                    <a16:rowId xmlns:a16="http://schemas.microsoft.com/office/drawing/2014/main" xmlns="" val="4008295384"/>
                  </a:ext>
                </a:extLst>
              </a:tr>
              <a:tr h="262182">
                <a:tc>
                  <a:txBody>
                    <a:bodyPr/>
                    <a:lstStyle/>
                    <a:p>
                      <a:r>
                        <a:rPr lang="en-US" dirty="0"/>
                        <a:t>Floating</a:t>
                      </a:r>
                    </a:p>
                  </a:txBody>
                  <a:tcPr/>
                </a:tc>
                <a:tc>
                  <a:txBody>
                    <a:bodyPr/>
                    <a:lstStyle/>
                    <a:p>
                      <a:pPr algn="ctr"/>
                      <a:r>
                        <a:rPr lang="en-US" dirty="0"/>
                        <a:t>Q</a:t>
                      </a:r>
                      <a:r>
                        <a:rPr lang="en-US" baseline="-25000" dirty="0"/>
                        <a:t>1</a:t>
                      </a:r>
                      <a:r>
                        <a:rPr lang="en-US" dirty="0"/>
                        <a:t> * f</a:t>
                      </a:r>
                      <a:r>
                        <a:rPr lang="en-US" baseline="50000" dirty="0"/>
                        <a:t>*</a:t>
                      </a:r>
                      <a:r>
                        <a:rPr lang="en-US" baseline="-25000"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Q</a:t>
                      </a:r>
                      <a:r>
                        <a:rPr lang="en-US" baseline="-25000" dirty="0"/>
                        <a:t>2</a:t>
                      </a:r>
                      <a:r>
                        <a:rPr lang="en-US" dirty="0"/>
                        <a:t> * f</a:t>
                      </a:r>
                      <a:r>
                        <a:rPr lang="en-US" baseline="50000" dirty="0"/>
                        <a:t>*</a:t>
                      </a:r>
                      <a:r>
                        <a:rPr lang="en-US" baseline="-25000" dirty="0"/>
                        <a:t>[1,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Q</a:t>
                      </a:r>
                      <a:r>
                        <a:rPr lang="en-US" baseline="-25000" dirty="0"/>
                        <a:t>n-1</a:t>
                      </a:r>
                      <a:r>
                        <a:rPr lang="en-US" dirty="0"/>
                        <a:t> * f</a:t>
                      </a:r>
                      <a:r>
                        <a:rPr lang="en-US" baseline="50000" dirty="0"/>
                        <a:t>*</a:t>
                      </a:r>
                      <a:r>
                        <a:rPr lang="en-US" baseline="-25000" dirty="0"/>
                        <a:t>[n-2, n-1]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t>Q</a:t>
                      </a:r>
                      <a:r>
                        <a:rPr lang="en-US" baseline="-25000" dirty="0" err="1"/>
                        <a:t>n</a:t>
                      </a:r>
                      <a:r>
                        <a:rPr lang="en-US" dirty="0"/>
                        <a:t> * f</a:t>
                      </a:r>
                      <a:r>
                        <a:rPr lang="en-US" baseline="50000" dirty="0"/>
                        <a:t>*</a:t>
                      </a:r>
                      <a:r>
                        <a:rPr lang="en-US" baseline="-25000" dirty="0"/>
                        <a:t>[n-1, n]</a:t>
                      </a:r>
                    </a:p>
                  </a:txBody>
                  <a:tcPr/>
                </a:tc>
                <a:extLst>
                  <a:ext uri="{0D108BD9-81ED-4DB2-BD59-A6C34878D82A}">
                    <a16:rowId xmlns:a16="http://schemas.microsoft.com/office/drawing/2014/main" xmlns="" val="543026042"/>
                  </a:ext>
                </a:extLst>
              </a:tr>
              <a:tr h="452533">
                <a:tc>
                  <a:txBody>
                    <a:bodyPr/>
                    <a:lstStyle/>
                    <a:p>
                      <a:r>
                        <a:rPr lang="en-US" dirty="0"/>
                        <a:t>PV Factor</a:t>
                      </a:r>
                    </a:p>
                  </a:txBody>
                  <a:tcPr/>
                </a:tc>
                <a:tc>
                  <a:txBody>
                    <a:bodyPr/>
                    <a:lstStyle/>
                    <a:p>
                      <a:pPr algn="ctr"/>
                      <a:r>
                        <a:rPr lang="en-US" dirty="0"/>
                        <a:t>P</a:t>
                      </a:r>
                      <a:r>
                        <a:rPr lang="en-US" baseline="-25000" dirty="0"/>
                        <a:t>1</a:t>
                      </a:r>
                    </a:p>
                  </a:txBody>
                  <a:tcPr/>
                </a:tc>
                <a:tc>
                  <a:txBody>
                    <a:bodyPr/>
                    <a:lstStyle/>
                    <a:p>
                      <a:pPr algn="ctr"/>
                      <a:r>
                        <a:rPr lang="en-US" dirty="0"/>
                        <a:t>P</a:t>
                      </a:r>
                      <a:r>
                        <a:rPr lang="en-US" baseline="-25000" dirty="0"/>
                        <a:t>2</a:t>
                      </a:r>
                    </a:p>
                  </a:txBody>
                  <a:tcPr/>
                </a:tc>
                <a:tc>
                  <a:txBody>
                    <a:bodyPr/>
                    <a:lstStyle/>
                    <a:p>
                      <a:pPr algn="ctr"/>
                      <a:r>
                        <a:rPr lang="en-US" dirty="0"/>
                        <a:t>P</a:t>
                      </a:r>
                      <a:r>
                        <a:rPr lang="en-US" baseline="-25000" dirty="0"/>
                        <a:t>n-1</a:t>
                      </a:r>
                    </a:p>
                  </a:txBody>
                  <a:tcPr/>
                </a:tc>
                <a:tc>
                  <a:txBody>
                    <a:bodyPr/>
                    <a:lstStyle/>
                    <a:p>
                      <a:pPr algn="ctr"/>
                      <a:r>
                        <a:rPr lang="en-US" dirty="0" err="1"/>
                        <a:t>P</a:t>
                      </a:r>
                      <a:r>
                        <a:rPr lang="en-US" baseline="-25000" dirty="0" err="1"/>
                        <a:t>n</a:t>
                      </a:r>
                      <a:endParaRPr lang="en-US" baseline="-25000" dirty="0"/>
                    </a:p>
                  </a:txBody>
                  <a:tcPr/>
                </a:tc>
                <a:extLst>
                  <a:ext uri="{0D108BD9-81ED-4DB2-BD59-A6C34878D82A}">
                    <a16:rowId xmlns:a16="http://schemas.microsoft.com/office/drawing/2014/main" xmlns="" val="2011798241"/>
                  </a:ext>
                </a:extLst>
              </a:tr>
            </a:tbl>
          </a:graphicData>
        </a:graphic>
      </p:graphicFrame>
    </p:spTree>
    <p:extLst>
      <p:ext uri="{BB962C8B-B14F-4D97-AF65-F5344CB8AC3E}">
        <p14:creationId xmlns:p14="http://schemas.microsoft.com/office/powerpoint/2010/main" val="1677397489"/>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a:ea typeface="ヒラギノ角ゴ Pro W3" pitchFamily="-65" charset="-128"/>
              </a:rPr>
              <a:t>Calculating the Swap Rate</a:t>
            </a:r>
            <a:endParaRPr lang="en-US" sz="3600" b="1" dirty="0">
              <a:ea typeface="ヒラギノ角ゴ Pro W3" pitchFamily="-65" charset="-128"/>
            </a:endParaRP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700" dirty="0">
                <a:ea typeface="ヒラギノ角ゴ Pro W3" pitchFamily="-65" charset="-128"/>
              </a:rPr>
              <a:t>Example 9.10</a:t>
            </a:r>
          </a:p>
          <a:p>
            <a:pPr eaLnBrk="1" hangingPunct="1">
              <a:lnSpc>
                <a:spcPct val="90000"/>
              </a:lnSpc>
            </a:pPr>
            <a:r>
              <a:rPr lang="en-US" sz="2700" dirty="0">
                <a:ea typeface="ヒラギノ角ゴ Pro W3" pitchFamily="-65" charset="-128"/>
              </a:rPr>
              <a:t>Suppose ZYX’s loan is 400 at time 0, and that ZYX has agreed to pay interest at the 1-year spot rate and also repay 100 of principal at the end of each year.  ZYX enters into a swap that covers years 2, 3, 4.</a:t>
            </a:r>
          </a:p>
          <a:p>
            <a:pPr eaLnBrk="1" hangingPunct="1">
              <a:lnSpc>
                <a:spcPct val="90000"/>
              </a:lnSpc>
            </a:pPr>
            <a:r>
              <a:rPr lang="en-US" sz="2700" dirty="0">
                <a:ea typeface="ヒラギノ角ゴ Pro W3" pitchFamily="-65" charset="-128"/>
              </a:rPr>
              <a:t>Fine the swap rate </a:t>
            </a: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a:extLst>
              <a:ext uri="{FF2B5EF4-FFF2-40B4-BE49-F238E27FC236}">
                <a16:creationId xmlns:a16="http://schemas.microsoft.com/office/drawing/2014/main" xmlns="" id="{20749B4E-4FC0-4681-BC2B-75FC3582D0EE}"/>
              </a:ext>
            </a:extLst>
          </p:cNvPr>
          <p:cNvGraphicFramePr>
            <a:graphicFrameLocks noGrp="1"/>
          </p:cNvGraphicFramePr>
          <p:nvPr>
            <p:extLst/>
          </p:nvPr>
        </p:nvGraphicFramePr>
        <p:xfrm>
          <a:off x="3581400" y="3359426"/>
          <a:ext cx="2743200" cy="18288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xmlns="" val="4275984797"/>
                    </a:ext>
                  </a:extLst>
                </a:gridCol>
                <a:gridCol w="914400">
                  <a:extLst>
                    <a:ext uri="{9D8B030D-6E8A-4147-A177-3AD203B41FA5}">
                      <a16:colId xmlns:a16="http://schemas.microsoft.com/office/drawing/2014/main" xmlns="" val="841531857"/>
                    </a:ext>
                  </a:extLst>
                </a:gridCol>
                <a:gridCol w="914400">
                  <a:extLst>
                    <a:ext uri="{9D8B030D-6E8A-4147-A177-3AD203B41FA5}">
                      <a16:colId xmlns:a16="http://schemas.microsoft.com/office/drawing/2014/main" xmlns="" val="2381856715"/>
                    </a:ext>
                  </a:extLst>
                </a:gridCol>
              </a:tblGrid>
              <a:tr h="314960">
                <a:tc>
                  <a:txBody>
                    <a:bodyPr/>
                    <a:lstStyle/>
                    <a:p>
                      <a:pPr algn="ctr"/>
                      <a:r>
                        <a:rPr lang="en-US" dirty="0"/>
                        <a:t>Time</a:t>
                      </a:r>
                    </a:p>
                  </a:txBody>
                  <a:tcPr/>
                </a:tc>
                <a:tc>
                  <a:txBody>
                    <a:bodyPr/>
                    <a:lstStyle/>
                    <a:p>
                      <a:pPr algn="ctr"/>
                      <a:r>
                        <a:rPr lang="en-US" dirty="0"/>
                        <a:t>Spot</a:t>
                      </a:r>
                    </a:p>
                  </a:txBody>
                  <a:tcPr/>
                </a:tc>
                <a:tc>
                  <a:txBody>
                    <a:bodyPr/>
                    <a:lstStyle/>
                    <a:p>
                      <a:pPr algn="ctr"/>
                      <a:r>
                        <a:rPr lang="en-US" dirty="0" err="1"/>
                        <a:t>Q</a:t>
                      </a:r>
                      <a:r>
                        <a:rPr lang="en-US" baseline="-25000" dirty="0" err="1"/>
                        <a:t>k</a:t>
                      </a:r>
                      <a:endParaRPr lang="en-US" baseline="-25000" dirty="0"/>
                    </a:p>
                  </a:txBody>
                  <a:tcPr/>
                </a:tc>
                <a:extLst>
                  <a:ext uri="{0D108BD9-81ED-4DB2-BD59-A6C34878D82A}">
                    <a16:rowId xmlns:a16="http://schemas.microsoft.com/office/drawing/2014/main" xmlns="" val="803136800"/>
                  </a:ext>
                </a:extLst>
              </a:tr>
              <a:tr h="314960">
                <a:tc>
                  <a:txBody>
                    <a:bodyPr/>
                    <a:lstStyle/>
                    <a:p>
                      <a:pPr algn="ctr"/>
                      <a:r>
                        <a:rPr lang="en-US" dirty="0"/>
                        <a:t>1</a:t>
                      </a:r>
                    </a:p>
                  </a:txBody>
                  <a:tcPr/>
                </a:tc>
                <a:tc>
                  <a:txBody>
                    <a:bodyPr/>
                    <a:lstStyle/>
                    <a:p>
                      <a:pPr algn="ctr"/>
                      <a:r>
                        <a:rPr lang="en-US" dirty="0"/>
                        <a:t>.0600</a:t>
                      </a:r>
                    </a:p>
                  </a:txBody>
                  <a:tcPr/>
                </a:tc>
                <a:tc>
                  <a:txBody>
                    <a:bodyPr/>
                    <a:lstStyle/>
                    <a:p>
                      <a:pPr algn="ctr"/>
                      <a:r>
                        <a:rPr lang="en-US" dirty="0"/>
                        <a:t>0</a:t>
                      </a:r>
                    </a:p>
                  </a:txBody>
                  <a:tcPr/>
                </a:tc>
                <a:extLst>
                  <a:ext uri="{0D108BD9-81ED-4DB2-BD59-A6C34878D82A}">
                    <a16:rowId xmlns:a16="http://schemas.microsoft.com/office/drawing/2014/main" xmlns="" val="2129175396"/>
                  </a:ext>
                </a:extLst>
              </a:tr>
              <a:tr h="314960">
                <a:tc>
                  <a:txBody>
                    <a:bodyPr/>
                    <a:lstStyle/>
                    <a:p>
                      <a:pPr algn="ctr"/>
                      <a:r>
                        <a:rPr lang="en-US" dirty="0"/>
                        <a:t>2</a:t>
                      </a:r>
                    </a:p>
                  </a:txBody>
                  <a:tcPr/>
                </a:tc>
                <a:tc>
                  <a:txBody>
                    <a:bodyPr/>
                    <a:lstStyle/>
                    <a:p>
                      <a:pPr algn="ctr"/>
                      <a:r>
                        <a:rPr lang="en-US" dirty="0"/>
                        <a:t>.0650</a:t>
                      </a:r>
                    </a:p>
                  </a:txBody>
                  <a:tcPr/>
                </a:tc>
                <a:tc>
                  <a:txBody>
                    <a:bodyPr/>
                    <a:lstStyle/>
                    <a:p>
                      <a:pPr algn="ctr"/>
                      <a:r>
                        <a:rPr lang="en-US" dirty="0"/>
                        <a:t>300</a:t>
                      </a:r>
                    </a:p>
                  </a:txBody>
                  <a:tcPr/>
                </a:tc>
                <a:extLst>
                  <a:ext uri="{0D108BD9-81ED-4DB2-BD59-A6C34878D82A}">
                    <a16:rowId xmlns:a16="http://schemas.microsoft.com/office/drawing/2014/main" xmlns="" val="3229263198"/>
                  </a:ext>
                </a:extLst>
              </a:tr>
              <a:tr h="314960">
                <a:tc>
                  <a:txBody>
                    <a:bodyPr/>
                    <a:lstStyle/>
                    <a:p>
                      <a:pPr algn="ctr"/>
                      <a:r>
                        <a:rPr lang="en-US" dirty="0"/>
                        <a:t>3</a:t>
                      </a:r>
                    </a:p>
                  </a:txBody>
                  <a:tcPr/>
                </a:tc>
                <a:tc>
                  <a:txBody>
                    <a:bodyPr/>
                    <a:lstStyle/>
                    <a:p>
                      <a:pPr algn="ctr"/>
                      <a:r>
                        <a:rPr lang="en-US" dirty="0"/>
                        <a:t>.0700</a:t>
                      </a:r>
                    </a:p>
                  </a:txBody>
                  <a:tcPr/>
                </a:tc>
                <a:tc>
                  <a:txBody>
                    <a:bodyPr/>
                    <a:lstStyle/>
                    <a:p>
                      <a:pPr algn="ctr"/>
                      <a:r>
                        <a:rPr lang="en-US" dirty="0"/>
                        <a:t>200</a:t>
                      </a:r>
                    </a:p>
                  </a:txBody>
                  <a:tcPr/>
                </a:tc>
                <a:extLst>
                  <a:ext uri="{0D108BD9-81ED-4DB2-BD59-A6C34878D82A}">
                    <a16:rowId xmlns:a16="http://schemas.microsoft.com/office/drawing/2014/main" xmlns="" val="3930065416"/>
                  </a:ext>
                </a:extLst>
              </a:tr>
              <a:tr h="314960">
                <a:tc>
                  <a:txBody>
                    <a:bodyPr/>
                    <a:lstStyle/>
                    <a:p>
                      <a:pPr algn="ctr"/>
                      <a:r>
                        <a:rPr lang="en-US" dirty="0"/>
                        <a:t>4</a:t>
                      </a:r>
                    </a:p>
                  </a:txBody>
                  <a:tcPr/>
                </a:tc>
                <a:tc>
                  <a:txBody>
                    <a:bodyPr/>
                    <a:lstStyle/>
                    <a:p>
                      <a:pPr algn="ctr"/>
                      <a:r>
                        <a:rPr lang="en-US" dirty="0"/>
                        <a:t>.0725</a:t>
                      </a:r>
                    </a:p>
                  </a:txBody>
                  <a:tcPr/>
                </a:tc>
                <a:tc>
                  <a:txBody>
                    <a:bodyPr/>
                    <a:lstStyle/>
                    <a:p>
                      <a:pPr algn="ctr"/>
                      <a:r>
                        <a:rPr lang="en-US" dirty="0"/>
                        <a:t>100</a:t>
                      </a:r>
                    </a:p>
                  </a:txBody>
                  <a:tcPr/>
                </a:tc>
                <a:extLst>
                  <a:ext uri="{0D108BD9-81ED-4DB2-BD59-A6C34878D82A}">
                    <a16:rowId xmlns:a16="http://schemas.microsoft.com/office/drawing/2014/main" xmlns="" val="2940831594"/>
                  </a:ext>
                </a:extLst>
              </a:tr>
            </a:tbl>
          </a:graphicData>
        </a:graphic>
      </p:graphicFrame>
    </p:spTree>
    <p:extLst>
      <p:ext uri="{BB962C8B-B14F-4D97-AF65-F5344CB8AC3E}">
        <p14:creationId xmlns:p14="http://schemas.microsoft.com/office/powerpoint/2010/main" val="3460613455"/>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a:ea typeface="ヒラギノ角ゴ Pro W3" pitchFamily="-65" charset="-128"/>
              </a:rPr>
              <a:t>Calculating the Swap Rate</a:t>
            </a:r>
            <a:endParaRPr lang="en-US" sz="3600" b="1" dirty="0">
              <a:ea typeface="ヒラギノ角ゴ Pro W3" pitchFamily="-65" charset="-128"/>
            </a:endParaRPr>
          </a:p>
        </p:txBody>
      </p:sp>
      <p:sp>
        <p:nvSpPr>
          <p:cNvPr id="49155" name="Rectangle 5"/>
          <p:cNvSpPr>
            <a:spLocks noGrp="1" noChangeArrowheads="1"/>
          </p:cNvSpPr>
          <p:nvPr>
            <p:ph idx="1"/>
          </p:nvPr>
        </p:nvSpPr>
        <p:spPr>
          <a:xfrm>
            <a:off x="304800" y="1295400"/>
            <a:ext cx="8529638" cy="4857750"/>
          </a:xfrm>
        </p:spPr>
        <p:txBody>
          <a:bodyPr/>
          <a:lstStyle/>
          <a:p>
            <a:pPr eaLnBrk="1" hangingPunct="1">
              <a:lnSpc>
                <a:spcPct val="90000"/>
              </a:lnSpc>
            </a:pPr>
            <a:r>
              <a:rPr lang="en-US" dirty="0">
                <a:ea typeface="ヒラギノ角ゴ Pro W3" pitchFamily="-65" charset="-128"/>
              </a:rPr>
              <a:t>Example 9.10</a:t>
            </a: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r>
              <a:rPr lang="en-US" dirty="0">
                <a:ea typeface="ヒラギノ角ゴ Pro W3" pitchFamily="-65" charset="-128"/>
              </a:rPr>
              <a:t>f</a:t>
            </a:r>
            <a:r>
              <a:rPr lang="en-US" baseline="50000" dirty="0">
                <a:ea typeface="ヒラギノ角ゴ Pro W3" pitchFamily="-65" charset="-128"/>
              </a:rPr>
              <a:t>*</a:t>
            </a:r>
            <a:r>
              <a:rPr lang="en-US" baseline="-25000" dirty="0">
                <a:ea typeface="ヒラギノ角ゴ Pro W3" pitchFamily="-65" charset="-128"/>
              </a:rPr>
              <a:t>[3, 4] </a:t>
            </a:r>
            <a:r>
              <a:rPr lang="en-US" dirty="0">
                <a:ea typeface="ヒラギノ角ゴ Pro W3" pitchFamily="-65" charset="-128"/>
              </a:rPr>
              <a:t>= 1.0725</a:t>
            </a:r>
            <a:r>
              <a:rPr lang="en-US" baseline="50000" dirty="0">
                <a:ea typeface="ヒラギノ角ゴ Pro W3" pitchFamily="-65" charset="-128"/>
              </a:rPr>
              <a:t>4</a:t>
            </a:r>
            <a:r>
              <a:rPr lang="en-US" dirty="0">
                <a:ea typeface="ヒラギノ角ゴ Pro W3" pitchFamily="-65" charset="-128"/>
              </a:rPr>
              <a:t> / 1.07</a:t>
            </a:r>
            <a:r>
              <a:rPr lang="en-US" baseline="50000" dirty="0">
                <a:ea typeface="ヒラギノ角ゴ Pro W3" pitchFamily="-65" charset="-128"/>
              </a:rPr>
              <a:t>3</a:t>
            </a:r>
            <a:r>
              <a:rPr lang="en-US" dirty="0">
                <a:ea typeface="ヒラギノ角ゴ Pro W3" pitchFamily="-65" charset="-128"/>
              </a:rPr>
              <a:t> – 1 = .0800351</a:t>
            </a:r>
          </a:p>
          <a:p>
            <a:pPr eaLnBrk="1" hangingPunct="1">
              <a:lnSpc>
                <a:spcPct val="90000"/>
              </a:lnSpc>
            </a:pPr>
            <a:r>
              <a:rPr lang="en-US" dirty="0">
                <a:ea typeface="ヒラギノ角ゴ Pro W3" pitchFamily="-65" charset="-128"/>
              </a:rPr>
              <a:t>P3 = 1.07</a:t>
            </a:r>
            <a:r>
              <a:rPr lang="en-US" baseline="50000" dirty="0">
                <a:ea typeface="ヒラギノ角ゴ Pro W3" pitchFamily="-65" charset="-128"/>
              </a:rPr>
              <a:t>-3</a:t>
            </a:r>
            <a:r>
              <a:rPr lang="en-US" dirty="0">
                <a:ea typeface="ヒラギノ角ゴ Pro W3" pitchFamily="-65" charset="-128"/>
              </a:rPr>
              <a:t> = .816298</a:t>
            </a:r>
          </a:p>
          <a:p>
            <a:pPr eaLnBrk="1" hangingPunct="1">
              <a:lnSpc>
                <a:spcPct val="90000"/>
              </a:lnSpc>
            </a:pPr>
            <a:r>
              <a:rPr lang="en-US" dirty="0">
                <a:ea typeface="ヒラギノ角ゴ Pro W3" pitchFamily="-65" charset="-128"/>
              </a:rPr>
              <a:t>R = 37.6425 / 503.3380 = .074786</a:t>
            </a: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36</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a:extLst>
              <a:ext uri="{FF2B5EF4-FFF2-40B4-BE49-F238E27FC236}">
                <a16:creationId xmlns:a16="http://schemas.microsoft.com/office/drawing/2014/main" xmlns="" id="{065382DE-EF4A-4BCB-A36F-D3B4C63DAD4C}"/>
              </a:ext>
            </a:extLst>
          </p:cNvPr>
          <p:cNvGraphicFramePr>
            <a:graphicFrameLocks noGrp="1"/>
          </p:cNvGraphicFramePr>
          <p:nvPr>
            <p:extLst/>
          </p:nvPr>
        </p:nvGraphicFramePr>
        <p:xfrm>
          <a:off x="487015" y="1856133"/>
          <a:ext cx="8347423" cy="2494280"/>
        </p:xfrm>
        <a:graphic>
          <a:graphicData uri="http://schemas.openxmlformats.org/drawingml/2006/table">
            <a:tbl>
              <a:tblPr firstRow="1" bandRow="1">
                <a:tableStyleId>{5C22544A-7EE6-4342-B048-85BDC9FD1C3A}</a:tableStyleId>
              </a:tblPr>
              <a:tblGrid>
                <a:gridCol w="808384">
                  <a:extLst>
                    <a:ext uri="{9D8B030D-6E8A-4147-A177-3AD203B41FA5}">
                      <a16:colId xmlns:a16="http://schemas.microsoft.com/office/drawing/2014/main" xmlns="" val="3817242034"/>
                    </a:ext>
                  </a:extLst>
                </a:gridCol>
                <a:gridCol w="914400">
                  <a:extLst>
                    <a:ext uri="{9D8B030D-6E8A-4147-A177-3AD203B41FA5}">
                      <a16:colId xmlns:a16="http://schemas.microsoft.com/office/drawing/2014/main" xmlns="" val="3089333362"/>
                    </a:ext>
                  </a:extLst>
                </a:gridCol>
                <a:gridCol w="685800">
                  <a:extLst>
                    <a:ext uri="{9D8B030D-6E8A-4147-A177-3AD203B41FA5}">
                      <a16:colId xmlns:a16="http://schemas.microsoft.com/office/drawing/2014/main" xmlns="" val="2208194367"/>
                    </a:ext>
                  </a:extLst>
                </a:gridCol>
                <a:gridCol w="1295400">
                  <a:extLst>
                    <a:ext uri="{9D8B030D-6E8A-4147-A177-3AD203B41FA5}">
                      <a16:colId xmlns:a16="http://schemas.microsoft.com/office/drawing/2014/main" xmlns="" val="3131405816"/>
                    </a:ext>
                  </a:extLst>
                </a:gridCol>
                <a:gridCol w="1066800">
                  <a:extLst>
                    <a:ext uri="{9D8B030D-6E8A-4147-A177-3AD203B41FA5}">
                      <a16:colId xmlns:a16="http://schemas.microsoft.com/office/drawing/2014/main" xmlns="" val="3193493250"/>
                    </a:ext>
                  </a:extLst>
                </a:gridCol>
                <a:gridCol w="1219200">
                  <a:extLst>
                    <a:ext uri="{9D8B030D-6E8A-4147-A177-3AD203B41FA5}">
                      <a16:colId xmlns:a16="http://schemas.microsoft.com/office/drawing/2014/main" xmlns="" val="2359568740"/>
                    </a:ext>
                  </a:extLst>
                </a:gridCol>
                <a:gridCol w="2357439">
                  <a:extLst>
                    <a:ext uri="{9D8B030D-6E8A-4147-A177-3AD203B41FA5}">
                      <a16:colId xmlns:a16="http://schemas.microsoft.com/office/drawing/2014/main" xmlns="" val="165322670"/>
                    </a:ext>
                  </a:extLst>
                </a:gridCol>
              </a:tblGrid>
              <a:tr h="370840">
                <a:tc>
                  <a:txBody>
                    <a:bodyPr/>
                    <a:lstStyle/>
                    <a:p>
                      <a:r>
                        <a:rPr lang="en-US" dirty="0"/>
                        <a:t>Time</a:t>
                      </a:r>
                    </a:p>
                  </a:txBody>
                  <a:tcPr/>
                </a:tc>
                <a:tc>
                  <a:txBody>
                    <a:bodyPr/>
                    <a:lstStyle/>
                    <a:p>
                      <a:r>
                        <a:rPr lang="en-US" dirty="0"/>
                        <a:t>Spot</a:t>
                      </a:r>
                    </a:p>
                  </a:txBody>
                  <a:tcPr/>
                </a:tc>
                <a:tc>
                  <a:txBody>
                    <a:bodyPr/>
                    <a:lstStyle/>
                    <a:p>
                      <a:r>
                        <a:rPr lang="en-US" dirty="0" err="1"/>
                        <a:t>Q</a:t>
                      </a:r>
                      <a:r>
                        <a:rPr lang="en-US" baseline="-25000" dirty="0" err="1"/>
                        <a:t>k</a:t>
                      </a:r>
                      <a:endParaRPr lang="en-US" baseline="-25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a typeface="ヒラギノ角ゴ Pro W3" pitchFamily="-65" charset="-128"/>
                        </a:rPr>
                        <a:t>f</a:t>
                      </a:r>
                      <a:r>
                        <a:rPr lang="en-US" sz="1800" baseline="50000" dirty="0">
                          <a:ea typeface="ヒラギノ角ゴ Pro W3" pitchFamily="-65" charset="-128"/>
                        </a:rPr>
                        <a:t>*</a:t>
                      </a:r>
                      <a:r>
                        <a:rPr lang="en-US" sz="1800" baseline="-25000" dirty="0">
                          <a:ea typeface="ヒラギノ角ゴ Pro W3" pitchFamily="-65" charset="-128"/>
                        </a:rPr>
                        <a:t>[t</a:t>
                      </a:r>
                      <a:r>
                        <a:rPr lang="en-US" sz="1800" baseline="-50000" dirty="0">
                          <a:ea typeface="ヒラギノ角ゴ Pro W3" pitchFamily="-65" charset="-128"/>
                        </a:rPr>
                        <a:t>k-1</a:t>
                      </a:r>
                      <a:r>
                        <a:rPr lang="en-US" sz="1800" baseline="-25000" dirty="0">
                          <a:ea typeface="ヒラギノ角ゴ Pro W3" pitchFamily="-65" charset="-128"/>
                        </a:rPr>
                        <a:t>, </a:t>
                      </a:r>
                      <a:r>
                        <a:rPr lang="en-US" sz="1800" baseline="-25000" dirty="0" err="1">
                          <a:ea typeface="ヒラギノ角ゴ Pro W3" pitchFamily="-65" charset="-128"/>
                        </a:rPr>
                        <a:t>t</a:t>
                      </a:r>
                      <a:r>
                        <a:rPr lang="en-US" sz="1800" baseline="-50000" dirty="0" err="1">
                          <a:ea typeface="ヒラギノ角ゴ Pro W3" pitchFamily="-65" charset="-128"/>
                        </a:rPr>
                        <a:t>k</a:t>
                      </a:r>
                      <a:r>
                        <a:rPr lang="en-US" sz="1800" baseline="-25000" dirty="0">
                          <a:ea typeface="ヒラギノ角ゴ Pro W3" pitchFamily="-65" charset="-128"/>
                        </a:rPr>
                        <a:t>]</a:t>
                      </a:r>
                    </a:p>
                    <a:p>
                      <a:endParaRPr lang="en-US" dirty="0"/>
                    </a:p>
                  </a:txBody>
                  <a:tcPr/>
                </a:tc>
                <a:tc>
                  <a:txBody>
                    <a:bodyPr/>
                    <a:lstStyle/>
                    <a:p>
                      <a:r>
                        <a:rPr lang="en-US" dirty="0" err="1"/>
                        <a:t>P</a:t>
                      </a:r>
                      <a:r>
                        <a:rPr lang="en-US" baseline="-25000" dirty="0" err="1"/>
                        <a:t>k</a:t>
                      </a:r>
                      <a:endParaRPr lang="en-US" baseline="-25000" dirty="0"/>
                    </a:p>
                  </a:txBody>
                  <a:tcPr/>
                </a:tc>
                <a:tc>
                  <a:txBody>
                    <a:bodyPr/>
                    <a:lstStyle/>
                    <a:p>
                      <a:r>
                        <a:rPr lang="en-US" dirty="0" err="1"/>
                        <a:t>Q</a:t>
                      </a:r>
                      <a:r>
                        <a:rPr lang="en-US" baseline="-25000" dirty="0" err="1"/>
                        <a:t>k</a:t>
                      </a:r>
                      <a:r>
                        <a:rPr lang="en-US" dirty="0"/>
                        <a:t>*</a:t>
                      </a:r>
                      <a:r>
                        <a:rPr lang="en-US" dirty="0" err="1"/>
                        <a:t>P</a:t>
                      </a:r>
                      <a:r>
                        <a:rPr lang="en-US" baseline="-25000" dirty="0" err="1"/>
                        <a:t>k</a:t>
                      </a:r>
                      <a:endParaRPr lang="en-US" baseline="-25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Qk</a:t>
                      </a:r>
                      <a:r>
                        <a:rPr lang="en-US" dirty="0"/>
                        <a:t>*pk*</a:t>
                      </a:r>
                      <a:r>
                        <a:rPr lang="en-US" sz="1800" dirty="0">
                          <a:ea typeface="ヒラギノ角ゴ Pro W3" pitchFamily="-65" charset="-128"/>
                        </a:rPr>
                        <a:t>f</a:t>
                      </a:r>
                      <a:r>
                        <a:rPr lang="en-US" sz="1800" baseline="50000" dirty="0">
                          <a:ea typeface="ヒラギノ角ゴ Pro W3" pitchFamily="-65" charset="-128"/>
                        </a:rPr>
                        <a:t>*</a:t>
                      </a:r>
                      <a:r>
                        <a:rPr lang="en-US" sz="1800" baseline="-25000" dirty="0">
                          <a:ea typeface="ヒラギノ角ゴ Pro W3" pitchFamily="-65" charset="-128"/>
                        </a:rPr>
                        <a:t>[t</a:t>
                      </a:r>
                      <a:r>
                        <a:rPr lang="en-US" sz="1800" baseline="-50000" dirty="0">
                          <a:ea typeface="ヒラギノ角ゴ Pro W3" pitchFamily="-65" charset="-128"/>
                        </a:rPr>
                        <a:t>k-1</a:t>
                      </a:r>
                      <a:r>
                        <a:rPr lang="en-US" sz="1800" baseline="-25000" dirty="0">
                          <a:ea typeface="ヒラギノ角ゴ Pro W3" pitchFamily="-65" charset="-128"/>
                        </a:rPr>
                        <a:t>, </a:t>
                      </a:r>
                      <a:r>
                        <a:rPr lang="en-US" sz="1800" baseline="-25000" dirty="0" err="1">
                          <a:ea typeface="ヒラギノ角ゴ Pro W3" pitchFamily="-65" charset="-128"/>
                        </a:rPr>
                        <a:t>t</a:t>
                      </a:r>
                      <a:r>
                        <a:rPr lang="en-US" sz="1800" baseline="-50000" dirty="0" err="1">
                          <a:ea typeface="ヒラギノ角ゴ Pro W3" pitchFamily="-65" charset="-128"/>
                        </a:rPr>
                        <a:t>k</a:t>
                      </a:r>
                      <a:r>
                        <a:rPr lang="en-US" sz="1800" baseline="-25000" dirty="0">
                          <a:ea typeface="ヒラギノ角ゴ Pro W3" pitchFamily="-65" charset="-128"/>
                        </a:rPr>
                        <a:t>]</a:t>
                      </a:r>
                    </a:p>
                    <a:p>
                      <a:endParaRPr lang="en-US" dirty="0"/>
                    </a:p>
                  </a:txBody>
                  <a:tcPr/>
                </a:tc>
                <a:extLst>
                  <a:ext uri="{0D108BD9-81ED-4DB2-BD59-A6C34878D82A}">
                    <a16:rowId xmlns:a16="http://schemas.microsoft.com/office/drawing/2014/main" xmlns="" val="4120197474"/>
                  </a:ext>
                </a:extLst>
              </a:tr>
              <a:tr h="370840">
                <a:tc>
                  <a:txBody>
                    <a:bodyPr/>
                    <a:lstStyle/>
                    <a:p>
                      <a:r>
                        <a:rPr lang="en-US" dirty="0"/>
                        <a:t>1</a:t>
                      </a:r>
                    </a:p>
                  </a:txBody>
                  <a:tcPr/>
                </a:tc>
                <a:tc>
                  <a:txBody>
                    <a:bodyPr/>
                    <a:lstStyle/>
                    <a:p>
                      <a:r>
                        <a:rPr lang="en-US" dirty="0"/>
                        <a:t>.0600</a:t>
                      </a:r>
                    </a:p>
                  </a:txBody>
                  <a:tcPr/>
                </a:tc>
                <a:tc>
                  <a:txBody>
                    <a:bodyPr/>
                    <a:lstStyle/>
                    <a:p>
                      <a:r>
                        <a:rPr lang="en-US" dirty="0"/>
                        <a:t>0</a:t>
                      </a:r>
                    </a:p>
                  </a:txBody>
                  <a:tcPr/>
                </a:tc>
                <a:tc>
                  <a:txBody>
                    <a:bodyPr/>
                    <a:lstStyle/>
                    <a:p>
                      <a:r>
                        <a:rPr lang="en-US" dirty="0"/>
                        <a:t>.0600</a:t>
                      </a:r>
                    </a:p>
                  </a:txBody>
                  <a:tcPr/>
                </a:tc>
                <a:tc>
                  <a:txBody>
                    <a:bodyPr/>
                    <a:lstStyle/>
                    <a:p>
                      <a:r>
                        <a:rPr lang="en-US" dirty="0"/>
                        <a:t>.943396</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xmlns="" val="1194505607"/>
                  </a:ext>
                </a:extLst>
              </a:tr>
              <a:tr h="370840">
                <a:tc>
                  <a:txBody>
                    <a:bodyPr/>
                    <a:lstStyle/>
                    <a:p>
                      <a:r>
                        <a:rPr lang="en-US" dirty="0"/>
                        <a:t>2</a:t>
                      </a:r>
                    </a:p>
                  </a:txBody>
                  <a:tcPr/>
                </a:tc>
                <a:tc>
                  <a:txBody>
                    <a:bodyPr/>
                    <a:lstStyle/>
                    <a:p>
                      <a:r>
                        <a:rPr lang="en-US" dirty="0"/>
                        <a:t>.0650</a:t>
                      </a:r>
                    </a:p>
                  </a:txBody>
                  <a:tcPr/>
                </a:tc>
                <a:tc>
                  <a:txBody>
                    <a:bodyPr/>
                    <a:lstStyle/>
                    <a:p>
                      <a:r>
                        <a:rPr lang="en-US" dirty="0"/>
                        <a:t>300</a:t>
                      </a:r>
                    </a:p>
                  </a:txBody>
                  <a:tcPr/>
                </a:tc>
                <a:tc>
                  <a:txBody>
                    <a:bodyPr/>
                    <a:lstStyle/>
                    <a:p>
                      <a:r>
                        <a:rPr lang="en-US" dirty="0"/>
                        <a:t>.0700236</a:t>
                      </a:r>
                    </a:p>
                  </a:txBody>
                  <a:tcPr/>
                </a:tc>
                <a:tc>
                  <a:txBody>
                    <a:bodyPr/>
                    <a:lstStyle/>
                    <a:p>
                      <a:r>
                        <a:rPr lang="en-US" dirty="0"/>
                        <a:t>.881659</a:t>
                      </a:r>
                    </a:p>
                  </a:txBody>
                  <a:tcPr/>
                </a:tc>
                <a:tc>
                  <a:txBody>
                    <a:bodyPr/>
                    <a:lstStyle/>
                    <a:p>
                      <a:r>
                        <a:rPr lang="en-US" dirty="0"/>
                        <a:t>264.4977</a:t>
                      </a:r>
                    </a:p>
                  </a:txBody>
                  <a:tcPr/>
                </a:tc>
                <a:tc>
                  <a:txBody>
                    <a:bodyPr/>
                    <a:lstStyle/>
                    <a:p>
                      <a:r>
                        <a:rPr lang="en-US" dirty="0"/>
                        <a:t>18.5211</a:t>
                      </a:r>
                    </a:p>
                  </a:txBody>
                  <a:tcPr/>
                </a:tc>
                <a:extLst>
                  <a:ext uri="{0D108BD9-81ED-4DB2-BD59-A6C34878D82A}">
                    <a16:rowId xmlns:a16="http://schemas.microsoft.com/office/drawing/2014/main" xmlns="" val="2620427009"/>
                  </a:ext>
                </a:extLst>
              </a:tr>
              <a:tr h="370840">
                <a:tc>
                  <a:txBody>
                    <a:bodyPr/>
                    <a:lstStyle/>
                    <a:p>
                      <a:r>
                        <a:rPr lang="en-US" dirty="0"/>
                        <a:t>3</a:t>
                      </a:r>
                    </a:p>
                  </a:txBody>
                  <a:tcPr/>
                </a:tc>
                <a:tc>
                  <a:txBody>
                    <a:bodyPr/>
                    <a:lstStyle/>
                    <a:p>
                      <a:r>
                        <a:rPr lang="en-US" dirty="0"/>
                        <a:t>.0700</a:t>
                      </a:r>
                    </a:p>
                  </a:txBody>
                  <a:tcPr/>
                </a:tc>
                <a:tc>
                  <a:txBody>
                    <a:bodyPr/>
                    <a:lstStyle/>
                    <a:p>
                      <a:r>
                        <a:rPr lang="en-US" dirty="0"/>
                        <a:t>200</a:t>
                      </a:r>
                    </a:p>
                  </a:txBody>
                  <a:tcPr/>
                </a:tc>
                <a:tc>
                  <a:txBody>
                    <a:bodyPr/>
                    <a:lstStyle/>
                    <a:p>
                      <a:r>
                        <a:rPr lang="en-US" dirty="0"/>
                        <a:t>.0800705</a:t>
                      </a:r>
                    </a:p>
                  </a:txBody>
                  <a:tcPr/>
                </a:tc>
                <a:tc>
                  <a:txBody>
                    <a:bodyPr/>
                    <a:lstStyle/>
                    <a:p>
                      <a:r>
                        <a:rPr lang="en-US" dirty="0"/>
                        <a:t>.816298</a:t>
                      </a:r>
                    </a:p>
                  </a:txBody>
                  <a:tcPr/>
                </a:tc>
                <a:tc>
                  <a:txBody>
                    <a:bodyPr/>
                    <a:lstStyle/>
                    <a:p>
                      <a:r>
                        <a:rPr lang="en-US" dirty="0"/>
                        <a:t>163.2596</a:t>
                      </a:r>
                    </a:p>
                  </a:txBody>
                  <a:tcPr/>
                </a:tc>
                <a:tc>
                  <a:txBody>
                    <a:bodyPr/>
                    <a:lstStyle/>
                    <a:p>
                      <a:r>
                        <a:rPr lang="en-US" dirty="0"/>
                        <a:t>13.0723</a:t>
                      </a:r>
                    </a:p>
                  </a:txBody>
                  <a:tcPr/>
                </a:tc>
                <a:extLst>
                  <a:ext uri="{0D108BD9-81ED-4DB2-BD59-A6C34878D82A}">
                    <a16:rowId xmlns:a16="http://schemas.microsoft.com/office/drawing/2014/main" xmlns="" val="3552928918"/>
                  </a:ext>
                </a:extLst>
              </a:tr>
              <a:tr h="370840">
                <a:tc>
                  <a:txBody>
                    <a:bodyPr/>
                    <a:lstStyle/>
                    <a:p>
                      <a:r>
                        <a:rPr lang="en-US" dirty="0"/>
                        <a:t>4</a:t>
                      </a:r>
                    </a:p>
                  </a:txBody>
                  <a:tcPr/>
                </a:tc>
                <a:tc>
                  <a:txBody>
                    <a:bodyPr/>
                    <a:lstStyle/>
                    <a:p>
                      <a:r>
                        <a:rPr lang="en-US" dirty="0"/>
                        <a:t>.0725</a:t>
                      </a:r>
                    </a:p>
                  </a:txBody>
                  <a:tcPr/>
                </a:tc>
                <a:tc>
                  <a:txBody>
                    <a:bodyPr/>
                    <a:lstStyle/>
                    <a:p>
                      <a:r>
                        <a:rPr lang="en-US" dirty="0"/>
                        <a:t>100</a:t>
                      </a:r>
                    </a:p>
                  </a:txBody>
                  <a:tcPr/>
                </a:tc>
                <a:tc>
                  <a:txBody>
                    <a:bodyPr/>
                    <a:lstStyle/>
                    <a:p>
                      <a:r>
                        <a:rPr lang="en-US" dirty="0"/>
                        <a:t>.0800351</a:t>
                      </a:r>
                    </a:p>
                  </a:txBody>
                  <a:tcPr/>
                </a:tc>
                <a:tc>
                  <a:txBody>
                    <a:bodyPr/>
                    <a:lstStyle/>
                    <a:p>
                      <a:r>
                        <a:rPr lang="en-US" dirty="0"/>
                        <a:t>.755807</a:t>
                      </a:r>
                    </a:p>
                  </a:txBody>
                  <a:tcPr/>
                </a:tc>
                <a:tc>
                  <a:txBody>
                    <a:bodyPr/>
                    <a:lstStyle/>
                    <a:p>
                      <a:r>
                        <a:rPr lang="en-US" dirty="0"/>
                        <a:t>75.5807</a:t>
                      </a:r>
                    </a:p>
                  </a:txBody>
                  <a:tcPr/>
                </a:tc>
                <a:tc>
                  <a:txBody>
                    <a:bodyPr/>
                    <a:lstStyle/>
                    <a:p>
                      <a:r>
                        <a:rPr lang="en-US" dirty="0"/>
                        <a:t>6.0491</a:t>
                      </a:r>
                    </a:p>
                  </a:txBody>
                  <a:tcPr/>
                </a:tc>
                <a:extLst>
                  <a:ext uri="{0D108BD9-81ED-4DB2-BD59-A6C34878D82A}">
                    <a16:rowId xmlns:a16="http://schemas.microsoft.com/office/drawing/2014/main" xmlns="" val="3611451451"/>
                  </a:ext>
                </a:extLst>
              </a:tr>
              <a:tr h="370840">
                <a:tc>
                  <a:txBody>
                    <a:bodyPr/>
                    <a:lstStyle/>
                    <a:p>
                      <a:r>
                        <a:rPr lang="en-US" dirty="0"/>
                        <a:t>Total</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503.3380</a:t>
                      </a:r>
                    </a:p>
                  </a:txBody>
                  <a:tcPr/>
                </a:tc>
                <a:tc>
                  <a:txBody>
                    <a:bodyPr/>
                    <a:lstStyle/>
                    <a:p>
                      <a:r>
                        <a:rPr lang="en-US" dirty="0"/>
                        <a:t>37.6425</a:t>
                      </a:r>
                    </a:p>
                  </a:txBody>
                  <a:tcPr/>
                </a:tc>
                <a:extLst>
                  <a:ext uri="{0D108BD9-81ED-4DB2-BD59-A6C34878D82A}">
                    <a16:rowId xmlns:a16="http://schemas.microsoft.com/office/drawing/2014/main" xmlns="" val="4208688725"/>
                  </a:ext>
                </a:extLst>
              </a:tr>
            </a:tbl>
          </a:graphicData>
        </a:graphic>
      </p:graphicFrame>
    </p:spTree>
    <p:extLst>
      <p:ext uri="{BB962C8B-B14F-4D97-AF65-F5344CB8AC3E}">
        <p14:creationId xmlns:p14="http://schemas.microsoft.com/office/powerpoint/2010/main" val="1335190884"/>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2017, FM-25-17 </a:t>
            </a:r>
            <a:r>
              <a:rPr lang="en-US" sz="2400" i="1" dirty="0"/>
              <a:t>Interest Rate Swaps, </a:t>
            </a:r>
            <a:r>
              <a:rPr lang="en-US" sz="2400" dirty="0"/>
              <a:t>Jeffrey Beckley, Society of Actuaries, Inc. All Rights Reserved. Used under Fair Use.</a:t>
            </a:r>
          </a:p>
          <a:p>
            <a:r>
              <a:rPr lang="en-US" sz="2400" dirty="0"/>
              <a:t>© 2017, </a:t>
            </a:r>
            <a:r>
              <a:rPr lang="en-US" sz="2400" dirty="0" err="1"/>
              <a:t>Actex</a:t>
            </a:r>
            <a:r>
              <a:rPr lang="en-US" sz="2400" dirty="0"/>
              <a:t> Study Manual for SOA Exam FM, Spring 2017 Edition, </a:t>
            </a:r>
            <a:r>
              <a:rPr lang="en-US" sz="2400" dirty="0" err="1"/>
              <a:t>Dinius</a:t>
            </a:r>
            <a:r>
              <a:rPr lang="en-US" sz="2400" dirty="0"/>
              <a:t>, et. Al., </a:t>
            </a:r>
            <a:r>
              <a:rPr lang="en-US" sz="2400" dirty="0" err="1"/>
              <a:t>Actex</a:t>
            </a:r>
            <a:r>
              <a:rPr lang="en-US" sz="2400" dirty="0"/>
              <a:t> Learning, All Rights Reserved. Used under Fair Use.</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A77B9B6C-FD40-491E-BAD3-07EF45E44149}" type="slidenum">
              <a:rPr lang="en-US" smtClean="0"/>
              <a:pPr>
                <a:defRPr/>
              </a:pPr>
              <a:t>37</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2460183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New Exam FM Module 9:</a:t>
            </a:r>
            <a:br>
              <a:rPr lang="en-US" dirty="0"/>
            </a:br>
            <a:r>
              <a:rPr lang="en-US" dirty="0"/>
              <a:t> Section 9.6</a:t>
            </a:r>
            <a:br>
              <a:rPr lang="en-US" dirty="0"/>
            </a:br>
            <a:r>
              <a:rPr lang="en-US" dirty="0"/>
              <a:t> Simplified Formulas</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extLst>
      <p:ext uri="{BB962C8B-B14F-4D97-AF65-F5344CB8AC3E}">
        <p14:creationId xmlns:p14="http://schemas.microsoft.com/office/powerpoint/2010/main" val="164695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r>
              <a:rPr lang="en-US" sz="3600" b="1" dirty="0">
                <a:ea typeface="ヒラギノ角ゴ Pro W3" pitchFamily="-65" charset="-128"/>
              </a:rPr>
              <a:t>Simplified Formulas</a:t>
            </a:r>
            <a:endParaRPr lang="en-US" sz="3600" dirty="0"/>
          </a:p>
        </p:txBody>
      </p:sp>
      <p:sp>
        <p:nvSpPr>
          <p:cNvPr id="3" name="Content Placeholder 2"/>
          <p:cNvSpPr>
            <a:spLocks noGrp="1"/>
          </p:cNvSpPr>
          <p:nvPr>
            <p:ph idx="1"/>
          </p:nvPr>
        </p:nvSpPr>
        <p:spPr>
          <a:xfrm>
            <a:off x="457200" y="1745456"/>
            <a:ext cx="8229600" cy="4389437"/>
          </a:xfrm>
        </p:spPr>
        <p:txBody>
          <a:bodyPr/>
          <a:lstStyle/>
          <a:p>
            <a:r>
              <a:rPr lang="en-US" dirty="0"/>
              <a:t>R = Σ</a:t>
            </a:r>
            <a:r>
              <a:rPr lang="en-US" dirty="0">
                <a:ea typeface="ヒラギノ角ゴ Pro W3" pitchFamily="-65" charset="-128"/>
              </a:rPr>
              <a:t>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r>
              <a:rPr lang="en-US" dirty="0" err="1">
                <a:ea typeface="ヒラギノ角ゴ Pro W3" pitchFamily="-65" charset="-128"/>
              </a:rPr>
              <a:t>Q</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 </a:t>
            </a:r>
            <a:r>
              <a:rPr lang="en-US" dirty="0"/>
              <a:t>f</a:t>
            </a:r>
            <a:r>
              <a:rPr lang="en-US" sz="2400" baseline="50000" dirty="0"/>
              <a:t>*</a:t>
            </a:r>
            <a:r>
              <a:rPr lang="en-US" baseline="-25000" dirty="0"/>
              <a:t>[t</a:t>
            </a:r>
            <a:r>
              <a:rPr lang="en-US" baseline="-50000" dirty="0"/>
              <a:t>k-1</a:t>
            </a:r>
            <a:r>
              <a:rPr lang="en-US" baseline="-25000" dirty="0"/>
              <a:t>, </a:t>
            </a:r>
            <a:r>
              <a:rPr lang="en-US" baseline="-25000" dirty="0" err="1"/>
              <a:t>t</a:t>
            </a:r>
            <a:r>
              <a:rPr lang="en-US" baseline="-50000" dirty="0" err="1"/>
              <a:t>k</a:t>
            </a:r>
            <a:r>
              <a:rPr lang="en-US" baseline="-25000" dirty="0"/>
              <a:t>] </a:t>
            </a:r>
            <a:r>
              <a:rPr lang="en-US" dirty="0"/>
              <a:t>/ Σ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 </a:t>
            </a:r>
            <a:r>
              <a:rPr lang="en-US" dirty="0" err="1">
                <a:ea typeface="ヒラギノ角ゴ Pro W3" pitchFamily="-65" charset="-128"/>
              </a:rPr>
              <a:t>Q</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endParaRPr lang="en-US" dirty="0"/>
          </a:p>
          <a:p>
            <a:r>
              <a:rPr lang="en-US" dirty="0"/>
              <a:t>If </a:t>
            </a:r>
            <a:r>
              <a:rPr lang="en-US" dirty="0" err="1"/>
              <a:t>Q</a:t>
            </a:r>
            <a:r>
              <a:rPr lang="en-US" baseline="-25000" dirty="0" err="1"/>
              <a:t>t</a:t>
            </a:r>
            <a:r>
              <a:rPr lang="en-US" baseline="-50000" dirty="0" err="1"/>
              <a:t>k</a:t>
            </a:r>
            <a:r>
              <a:rPr lang="en-US" dirty="0"/>
              <a:t> are constant, factor </a:t>
            </a:r>
            <a:r>
              <a:rPr lang="en-US" dirty="0" err="1"/>
              <a:t>Q</a:t>
            </a:r>
            <a:r>
              <a:rPr lang="en-US" baseline="-25000" dirty="0" err="1"/>
              <a:t>t</a:t>
            </a:r>
            <a:r>
              <a:rPr lang="en-US" baseline="-50000" dirty="0" err="1"/>
              <a:t>k</a:t>
            </a:r>
            <a:r>
              <a:rPr lang="en-US" dirty="0"/>
              <a:t> in </a:t>
            </a:r>
            <a:r>
              <a:rPr lang="en-US" dirty="0" err="1"/>
              <a:t>num</a:t>
            </a:r>
            <a:r>
              <a:rPr lang="en-US" dirty="0"/>
              <a:t>/den</a:t>
            </a:r>
          </a:p>
          <a:p>
            <a:pPr lvl="1"/>
            <a:r>
              <a:rPr lang="en-US" dirty="0"/>
              <a:t>R = Σ</a:t>
            </a:r>
            <a:r>
              <a:rPr lang="en-US" dirty="0">
                <a:ea typeface="ヒラギノ角ゴ Pro W3" pitchFamily="-65" charset="-128"/>
              </a:rPr>
              <a:t>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 </a:t>
            </a:r>
            <a:r>
              <a:rPr lang="en-US" dirty="0"/>
              <a:t>f</a:t>
            </a:r>
            <a:r>
              <a:rPr lang="en-US" sz="2200" baseline="50000" dirty="0"/>
              <a:t>*</a:t>
            </a:r>
            <a:r>
              <a:rPr lang="en-US" baseline="-25000" dirty="0"/>
              <a:t>[t</a:t>
            </a:r>
            <a:r>
              <a:rPr lang="en-US" baseline="-50000" dirty="0"/>
              <a:t>k-1</a:t>
            </a:r>
            <a:r>
              <a:rPr lang="en-US" baseline="-25000" dirty="0"/>
              <a:t>, </a:t>
            </a:r>
            <a:r>
              <a:rPr lang="en-US" baseline="-25000" dirty="0" err="1"/>
              <a:t>t</a:t>
            </a:r>
            <a:r>
              <a:rPr lang="en-US" baseline="-50000" dirty="0" err="1"/>
              <a:t>k</a:t>
            </a:r>
            <a:r>
              <a:rPr lang="en-US" baseline="-25000" dirty="0"/>
              <a:t>] </a:t>
            </a:r>
            <a:r>
              <a:rPr lang="en-US" dirty="0"/>
              <a:t>/ Σ </a:t>
            </a:r>
            <a:r>
              <a:rPr lang="en-US" dirty="0">
                <a:ea typeface="ヒラギノ角ゴ Pro W3" pitchFamily="-65" charset="-128"/>
              </a:rPr>
              <a:t>of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endParaRPr lang="en-US" dirty="0"/>
          </a:p>
          <a:p>
            <a:r>
              <a:rPr lang="en-US" sz="2400" dirty="0"/>
              <a:t>f</a:t>
            </a:r>
            <a:r>
              <a:rPr lang="en-US" sz="2400" baseline="50000" dirty="0"/>
              <a:t>*</a:t>
            </a:r>
            <a:r>
              <a:rPr lang="en-US" baseline="-25000" dirty="0"/>
              <a:t>[t</a:t>
            </a:r>
            <a:r>
              <a:rPr lang="en-US" baseline="-50000" dirty="0"/>
              <a:t>k-1</a:t>
            </a:r>
            <a:r>
              <a:rPr lang="en-US" baseline="-25000" dirty="0"/>
              <a:t>, </a:t>
            </a:r>
            <a:r>
              <a:rPr lang="en-US" baseline="-25000" dirty="0" err="1"/>
              <a:t>t</a:t>
            </a:r>
            <a:r>
              <a:rPr lang="en-US" baseline="-50000" dirty="0" err="1"/>
              <a:t>k</a:t>
            </a:r>
            <a:r>
              <a:rPr lang="en-US" baseline="-25000" dirty="0"/>
              <a:t>] </a:t>
            </a:r>
            <a:r>
              <a:rPr lang="en-US" dirty="0"/>
              <a:t>= ?</a:t>
            </a:r>
          </a:p>
          <a:p>
            <a:pPr lvl="1"/>
            <a:r>
              <a:rPr lang="en-US" sz="2200" dirty="0"/>
              <a:t>f</a:t>
            </a:r>
            <a:r>
              <a:rPr lang="en-US" sz="2200" baseline="50000" dirty="0"/>
              <a:t>*</a:t>
            </a:r>
            <a:r>
              <a:rPr lang="en-US" baseline="-25000" dirty="0"/>
              <a:t>[t</a:t>
            </a:r>
            <a:r>
              <a:rPr lang="en-US" baseline="-50000" dirty="0"/>
              <a:t>k-1</a:t>
            </a:r>
            <a:r>
              <a:rPr lang="en-US" baseline="-25000" dirty="0"/>
              <a:t>, </a:t>
            </a:r>
            <a:r>
              <a:rPr lang="en-US" baseline="-25000" dirty="0" err="1"/>
              <a:t>t</a:t>
            </a:r>
            <a:r>
              <a:rPr lang="en-US" baseline="-50000" dirty="0" err="1"/>
              <a:t>k</a:t>
            </a:r>
            <a:r>
              <a:rPr lang="en-US" baseline="-25000" dirty="0"/>
              <a:t>] </a:t>
            </a:r>
            <a:r>
              <a:rPr lang="en-US" dirty="0"/>
              <a:t>= P</a:t>
            </a:r>
            <a:r>
              <a:rPr lang="en-US" baseline="-25000" dirty="0"/>
              <a:t>t</a:t>
            </a:r>
            <a:r>
              <a:rPr lang="en-US" baseline="-50000" dirty="0"/>
              <a:t>k-1</a:t>
            </a:r>
            <a:r>
              <a:rPr lang="en-US" dirty="0"/>
              <a:t> / </a:t>
            </a:r>
            <a:r>
              <a:rPr lang="en-US" dirty="0" err="1"/>
              <a:t>P</a:t>
            </a:r>
            <a:r>
              <a:rPr lang="en-US" baseline="-25000" dirty="0" err="1"/>
              <a:t>t</a:t>
            </a:r>
            <a:r>
              <a:rPr lang="en-US" baseline="-50000" dirty="0" err="1"/>
              <a:t>k</a:t>
            </a:r>
            <a:r>
              <a:rPr lang="en-US" dirty="0"/>
              <a:t>  - 1 = [P</a:t>
            </a:r>
            <a:r>
              <a:rPr lang="en-US" baseline="-25000" dirty="0"/>
              <a:t>t</a:t>
            </a:r>
            <a:r>
              <a:rPr lang="en-US" baseline="-50000" dirty="0"/>
              <a:t>k-1</a:t>
            </a:r>
            <a:r>
              <a:rPr lang="en-US" dirty="0"/>
              <a:t> - </a:t>
            </a:r>
            <a:r>
              <a:rPr lang="en-US" dirty="0" err="1"/>
              <a:t>P</a:t>
            </a:r>
            <a:r>
              <a:rPr lang="en-US" baseline="-25000" dirty="0" err="1"/>
              <a:t>t</a:t>
            </a:r>
            <a:r>
              <a:rPr lang="en-US" baseline="-50000" dirty="0" err="1"/>
              <a:t>k</a:t>
            </a:r>
            <a:r>
              <a:rPr lang="en-US" dirty="0"/>
              <a:t> ] / </a:t>
            </a:r>
            <a:r>
              <a:rPr lang="en-US" dirty="0" err="1"/>
              <a:t>P</a:t>
            </a:r>
            <a:r>
              <a:rPr lang="en-US" baseline="-25000" dirty="0" err="1"/>
              <a:t>t</a:t>
            </a:r>
            <a:r>
              <a:rPr lang="en-US" baseline="-50000" dirty="0" err="1"/>
              <a:t>k</a:t>
            </a:r>
            <a:r>
              <a:rPr lang="en-US" dirty="0"/>
              <a:t> </a:t>
            </a:r>
          </a:p>
          <a:p>
            <a:r>
              <a:rPr lang="en-US" dirty="0" err="1"/>
              <a:t>R</a:t>
            </a:r>
            <a:r>
              <a:rPr lang="en-US" baseline="-25000" dirty="0" err="1"/>
              <a:t>Num</a:t>
            </a:r>
            <a:r>
              <a:rPr lang="en-US" dirty="0"/>
              <a:t> = Σ</a:t>
            </a:r>
            <a:r>
              <a:rPr lang="en-US" dirty="0">
                <a:ea typeface="ヒラギノ角ゴ Pro W3" pitchFamily="-65" charset="-128"/>
              </a:rPr>
              <a:t>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r>
              <a:rPr lang="en-US" dirty="0"/>
              <a:t>[P</a:t>
            </a:r>
            <a:r>
              <a:rPr lang="en-US" baseline="-25000" dirty="0"/>
              <a:t>t</a:t>
            </a:r>
            <a:r>
              <a:rPr lang="en-US" baseline="-50000" dirty="0"/>
              <a:t>k-1</a:t>
            </a:r>
            <a:r>
              <a:rPr lang="en-US" dirty="0"/>
              <a:t> - </a:t>
            </a:r>
            <a:r>
              <a:rPr lang="en-US" dirty="0" err="1"/>
              <a:t>P</a:t>
            </a:r>
            <a:r>
              <a:rPr lang="en-US" baseline="-25000" dirty="0" err="1"/>
              <a:t>t</a:t>
            </a:r>
            <a:r>
              <a:rPr lang="en-US" baseline="-50000" dirty="0" err="1"/>
              <a:t>k</a:t>
            </a:r>
            <a:r>
              <a:rPr lang="en-US" dirty="0"/>
              <a:t> ] / </a:t>
            </a:r>
            <a:r>
              <a:rPr lang="en-US" dirty="0" err="1"/>
              <a:t>P</a:t>
            </a:r>
            <a:r>
              <a:rPr lang="en-US" baseline="-25000" dirty="0" err="1"/>
              <a:t>t</a:t>
            </a:r>
            <a:r>
              <a:rPr lang="en-US" baseline="-50000" dirty="0" err="1"/>
              <a:t>k</a:t>
            </a:r>
            <a:r>
              <a:rPr lang="en-US" dirty="0"/>
              <a:t> = Σ</a:t>
            </a:r>
            <a:r>
              <a:rPr lang="en-US" dirty="0">
                <a:ea typeface="ヒラギノ角ゴ Pro W3" pitchFamily="-65" charset="-128"/>
              </a:rPr>
              <a:t> </a:t>
            </a:r>
            <a:r>
              <a:rPr lang="en-US" dirty="0"/>
              <a:t>[P</a:t>
            </a:r>
            <a:r>
              <a:rPr lang="en-US" baseline="-25000" dirty="0"/>
              <a:t>t</a:t>
            </a:r>
            <a:r>
              <a:rPr lang="en-US" baseline="-50000" dirty="0"/>
              <a:t>k-1</a:t>
            </a:r>
            <a:r>
              <a:rPr lang="en-US" dirty="0"/>
              <a:t> - </a:t>
            </a:r>
            <a:r>
              <a:rPr lang="en-US" dirty="0" err="1"/>
              <a:t>P</a:t>
            </a:r>
            <a:r>
              <a:rPr lang="en-US" baseline="-25000" dirty="0" err="1"/>
              <a:t>t</a:t>
            </a:r>
            <a:r>
              <a:rPr lang="en-US" baseline="-50000" dirty="0" err="1"/>
              <a:t>k</a:t>
            </a:r>
            <a:r>
              <a:rPr lang="en-US" dirty="0"/>
              <a:t> ] = P</a:t>
            </a:r>
            <a:r>
              <a:rPr lang="en-US" baseline="-25000" dirty="0"/>
              <a:t>t</a:t>
            </a:r>
            <a:r>
              <a:rPr lang="en-US" baseline="-50000" dirty="0"/>
              <a:t>0</a:t>
            </a:r>
            <a:r>
              <a:rPr lang="en-US" dirty="0"/>
              <a:t> – </a:t>
            </a:r>
            <a:r>
              <a:rPr lang="en-US" dirty="0" err="1"/>
              <a:t>P</a:t>
            </a:r>
            <a:r>
              <a:rPr lang="en-US" baseline="-25000" dirty="0" err="1"/>
              <a:t>t</a:t>
            </a:r>
            <a:r>
              <a:rPr lang="en-US" baseline="-50000" dirty="0" err="1"/>
              <a:t>n</a:t>
            </a:r>
            <a:endParaRPr lang="en-US" baseline="-50000" dirty="0"/>
          </a:p>
          <a:p>
            <a:r>
              <a:rPr lang="en-US" dirty="0"/>
              <a:t>R = [P</a:t>
            </a:r>
            <a:r>
              <a:rPr lang="en-US" baseline="-25000" dirty="0"/>
              <a:t>t</a:t>
            </a:r>
            <a:r>
              <a:rPr lang="en-US" baseline="-50000" dirty="0"/>
              <a:t>0</a:t>
            </a:r>
            <a:r>
              <a:rPr lang="en-US" dirty="0"/>
              <a:t> – </a:t>
            </a:r>
            <a:r>
              <a:rPr lang="en-US" dirty="0" err="1"/>
              <a:t>P</a:t>
            </a:r>
            <a:r>
              <a:rPr lang="en-US" baseline="-25000" dirty="0" err="1"/>
              <a:t>t</a:t>
            </a:r>
            <a:r>
              <a:rPr lang="en-US" baseline="-50000" dirty="0" err="1"/>
              <a:t>n</a:t>
            </a:r>
            <a:r>
              <a:rPr lang="en-US" dirty="0"/>
              <a:t> ]/ Σ </a:t>
            </a:r>
            <a:r>
              <a:rPr lang="en-US" dirty="0">
                <a:ea typeface="ヒラギノ角ゴ Pro W3" pitchFamily="-65" charset="-128"/>
              </a:rPr>
              <a:t>of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p>
        </p:txBody>
      </p:sp>
      <p:sp>
        <p:nvSpPr>
          <p:cNvPr id="4" name="Footer Placeholder 3"/>
          <p:cNvSpPr>
            <a:spLocks noGrp="1"/>
          </p:cNvSpPr>
          <p:nvPr>
            <p:ph type="ftr" sz="quarter" idx="11"/>
          </p:nvPr>
        </p:nvSpPr>
        <p:spPr/>
        <p:txBody>
          <a:bodyPr/>
          <a:lstStyle/>
          <a:p>
            <a:pPr>
              <a:defRPr/>
            </a:pPr>
            <a:r>
              <a:rPr lang="en-US"/>
              <a:t>© 2017 Owens Consulting of Ocean City, LLC</a:t>
            </a:r>
          </a:p>
        </p:txBody>
      </p:sp>
      <p:sp>
        <p:nvSpPr>
          <p:cNvPr id="5" name="Slide Number Placeholder 4"/>
          <p:cNvSpPr>
            <a:spLocks noGrp="1"/>
          </p:cNvSpPr>
          <p:nvPr>
            <p:ph type="sldNum" sz="quarter" idx="12"/>
          </p:nvPr>
        </p:nvSpPr>
        <p:spPr/>
        <p:txBody>
          <a:bodyPr/>
          <a:lstStyle/>
          <a:p>
            <a:pPr>
              <a:defRPr/>
            </a:pPr>
            <a:fld id="{CB011A82-09F8-42C2-AFB4-A5E26467AD61}" type="slidenum">
              <a:rPr lang="en-US" smtClean="0"/>
              <a:pPr>
                <a:defRPr/>
              </a:pPr>
              <a:t>39</a:t>
            </a:fld>
            <a:endParaRPr lang="en-US"/>
          </a:p>
        </p:txBody>
      </p:sp>
    </p:spTree>
    <p:extLst>
      <p:ext uri="{BB962C8B-B14F-4D97-AF65-F5344CB8AC3E}">
        <p14:creationId xmlns:p14="http://schemas.microsoft.com/office/powerpoint/2010/main" val="391985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30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300"/>
                                  </p:iterate>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300"/>
                                  </p:iterate>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iterate type="lt">
                                    <p:tmAbs val="300"/>
                                  </p:iterate>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iterate type="lt">
                                    <p:tmAbs val="300"/>
                                  </p:iterate>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7B7ACF0-5B7B-4489-9C8E-3283A98F2CFB}" type="slidenum">
              <a:rPr lang="en-US" sz="1400"/>
              <a:pPr algn="r"/>
              <a:t>4</a:t>
            </a:fld>
            <a:endParaRPr lang="en-US" sz="1400"/>
          </a:p>
        </p:txBody>
      </p:sp>
      <p:sp>
        <p:nvSpPr>
          <p:cNvPr id="10243"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err="1"/>
              <a:t>McD</a:t>
            </a:r>
            <a:r>
              <a:rPr lang="en-US" altLang="ja-JP" sz="3600" b="1" dirty="0"/>
              <a:t> Chapter 1 Introduction to Derivatives</a:t>
            </a:r>
            <a:endParaRPr lang="en-US" sz="3600" b="1" dirty="0"/>
          </a:p>
        </p:txBody>
      </p:sp>
      <p:sp>
        <p:nvSpPr>
          <p:cNvPr id="10244" name="Rectangle 3"/>
          <p:cNvSpPr>
            <a:spLocks noGrp="1" noChangeArrowheads="1"/>
          </p:cNvSpPr>
          <p:nvPr>
            <p:ph type="body" idx="4294967295"/>
          </p:nvPr>
        </p:nvSpPr>
        <p:spPr>
          <a:xfrm>
            <a:off x="457200" y="1600200"/>
            <a:ext cx="8229600" cy="4389438"/>
          </a:xfrm>
        </p:spPr>
        <p:txBody>
          <a:bodyPr/>
          <a:lstStyle/>
          <a:p>
            <a:pPr marL="609600" indent="-609600">
              <a:buFontTx/>
              <a:buNone/>
              <a:defRPr/>
            </a:pPr>
            <a:r>
              <a:rPr lang="en-US" altLang="ja-JP" dirty="0">
                <a:ea typeface="MS PGothic" pitchFamily="34" charset="-128"/>
              </a:rPr>
              <a:t>Corn Derivative Example</a:t>
            </a:r>
          </a:p>
          <a:p>
            <a:pPr marL="609600" indent="-609600">
              <a:buFontTx/>
              <a:buNone/>
              <a:defRPr/>
            </a:pPr>
            <a:r>
              <a:rPr lang="en-US" altLang="ja-JP" dirty="0">
                <a:ea typeface="MS PGothic" pitchFamily="34" charset="-128"/>
              </a:rPr>
              <a:t>An Agreement where </a:t>
            </a:r>
          </a:p>
          <a:p>
            <a:pPr marL="990600" lvl="1" indent="-533400">
              <a:buFontTx/>
              <a:buNone/>
              <a:defRPr/>
            </a:pPr>
            <a:r>
              <a:rPr lang="en-US" altLang="ja-JP" dirty="0">
                <a:ea typeface="MS PGothic" pitchFamily="34" charset="-128"/>
              </a:rPr>
              <a:t>if price of corn &gt; $3, you receive $1,</a:t>
            </a:r>
          </a:p>
          <a:p>
            <a:pPr marL="990600" lvl="1" indent="-533400">
              <a:buFontTx/>
              <a:buNone/>
              <a:defRPr/>
            </a:pPr>
            <a:r>
              <a:rPr lang="en-US" altLang="ja-JP" dirty="0">
                <a:ea typeface="MS PGothic" pitchFamily="34" charset="-128"/>
              </a:rPr>
              <a:t>if price of corn &lt;$3, you pay $1</a:t>
            </a:r>
          </a:p>
          <a:p>
            <a:pPr marL="609600" indent="-609600">
              <a:buFontTx/>
              <a:buNone/>
              <a:defRPr/>
            </a:pPr>
            <a:r>
              <a:rPr lang="en-US" altLang="ja-JP" dirty="0">
                <a:ea typeface="MS PGothic" pitchFamily="34" charset="-128"/>
              </a:rPr>
              <a:t>Why Would You Enter this Contract?</a:t>
            </a:r>
          </a:p>
          <a:p>
            <a:pPr marL="609600" lvl="1" indent="-609600">
              <a:buClr>
                <a:srgbClr val="0BD0D9"/>
              </a:buClr>
              <a:buSzPct val="95000"/>
              <a:buFont typeface="Wingdings 2" pitchFamily="18" charset="2"/>
              <a:buNone/>
              <a:defRPr/>
            </a:pPr>
            <a:r>
              <a:rPr lang="en-US" dirty="0">
                <a:ea typeface="ヒラギノ角ゴ Pro W3" pitchFamily="-65" charset="-128"/>
              </a:rPr>
              <a:t>This contract can be used to speculate on the price of corn or it can be used to reduce risk. It is not the contract itself, but how it is used, and who uses it, that determines whether or not it is risk-reducing</a:t>
            </a:r>
          </a:p>
          <a:p>
            <a:pPr marL="609600" indent="-609600">
              <a:buFontTx/>
              <a:buNone/>
              <a:defRPr/>
            </a:pPr>
            <a:endParaRPr lang="en-US" altLang="ja-JP" dirty="0">
              <a:ea typeface="MS PGothic" pitchFamily="34" charset="-128"/>
            </a:endParaRPr>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r>
              <a:rPr lang="en-US" sz="3600" b="1" dirty="0">
                <a:ea typeface="ヒラギノ角ゴ Pro W3" pitchFamily="-65" charset="-128"/>
              </a:rPr>
              <a:t>Simplified Formulas</a:t>
            </a:r>
            <a:endParaRPr lang="en-US" sz="3600" dirty="0"/>
          </a:p>
        </p:txBody>
      </p:sp>
      <p:sp>
        <p:nvSpPr>
          <p:cNvPr id="3" name="Content Placeholder 2"/>
          <p:cNvSpPr>
            <a:spLocks noGrp="1"/>
          </p:cNvSpPr>
          <p:nvPr>
            <p:ph idx="1"/>
          </p:nvPr>
        </p:nvSpPr>
        <p:spPr>
          <a:xfrm>
            <a:off x="457200" y="1745456"/>
            <a:ext cx="8229600" cy="4389437"/>
          </a:xfrm>
        </p:spPr>
        <p:txBody>
          <a:bodyPr/>
          <a:lstStyle/>
          <a:p>
            <a:r>
              <a:rPr lang="en-US" dirty="0"/>
              <a:t>R = [P</a:t>
            </a:r>
            <a:r>
              <a:rPr lang="en-US" baseline="-25000" dirty="0"/>
              <a:t>t</a:t>
            </a:r>
            <a:r>
              <a:rPr lang="en-US" baseline="-50000" dirty="0"/>
              <a:t>0</a:t>
            </a:r>
            <a:r>
              <a:rPr lang="en-US" dirty="0"/>
              <a:t> – </a:t>
            </a:r>
            <a:r>
              <a:rPr lang="en-US" dirty="0" err="1"/>
              <a:t>P</a:t>
            </a:r>
            <a:r>
              <a:rPr lang="en-US" baseline="-25000" dirty="0" err="1"/>
              <a:t>t</a:t>
            </a:r>
            <a:r>
              <a:rPr lang="en-US" baseline="-50000" dirty="0" err="1"/>
              <a:t>n</a:t>
            </a:r>
            <a:r>
              <a:rPr lang="en-US" dirty="0"/>
              <a:t> ]/ Σ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p>
          <a:p>
            <a:r>
              <a:rPr lang="en-US" dirty="0">
                <a:ea typeface="ヒラギノ角ゴ Pro W3" pitchFamily="-65" charset="-128"/>
              </a:rPr>
              <a:t>Time Saver: No need to calculate forward rates!</a:t>
            </a:r>
            <a:endParaRPr lang="en-US" dirty="0"/>
          </a:p>
          <a:p>
            <a:r>
              <a:rPr lang="en-US" dirty="0">
                <a:ea typeface="ヒラギノ角ゴ Pro W3" pitchFamily="-65" charset="-128"/>
              </a:rPr>
              <a:t>Note t</a:t>
            </a:r>
            <a:r>
              <a:rPr lang="en-US" baseline="-25000" dirty="0">
                <a:ea typeface="ヒラギノ角ゴ Pro W3" pitchFamily="-65" charset="-128"/>
              </a:rPr>
              <a:t>0</a:t>
            </a:r>
            <a:r>
              <a:rPr lang="en-US" dirty="0">
                <a:ea typeface="ヒラギノ角ゴ Pro W3" pitchFamily="-65" charset="-128"/>
              </a:rPr>
              <a:t> does not have to be time 0, it can be deferred</a:t>
            </a:r>
          </a:p>
          <a:p>
            <a:r>
              <a:rPr lang="en-US" dirty="0">
                <a:ea typeface="ヒラギノ角ゴ Pro W3" pitchFamily="-65" charset="-128"/>
              </a:rPr>
              <a:t>What if t</a:t>
            </a:r>
            <a:r>
              <a:rPr lang="en-US" baseline="-25000" dirty="0">
                <a:ea typeface="ヒラギノ角ゴ Pro W3" pitchFamily="-65" charset="-128"/>
              </a:rPr>
              <a:t>0 </a:t>
            </a:r>
            <a:r>
              <a:rPr lang="en-US" dirty="0">
                <a:ea typeface="ヒラギノ角ゴ Pro W3" pitchFamily="-65" charset="-128"/>
              </a:rPr>
              <a:t>is time 0, that is not-deferred?</a:t>
            </a:r>
          </a:p>
          <a:p>
            <a:r>
              <a:rPr lang="en-US" dirty="0"/>
              <a:t>P</a:t>
            </a:r>
            <a:r>
              <a:rPr lang="en-US" baseline="-25000" dirty="0"/>
              <a:t>t</a:t>
            </a:r>
            <a:r>
              <a:rPr lang="en-US" baseline="-50000" dirty="0"/>
              <a:t>0</a:t>
            </a:r>
            <a:r>
              <a:rPr lang="en-US" dirty="0"/>
              <a:t> = 1 and R = [1 – </a:t>
            </a:r>
            <a:r>
              <a:rPr lang="en-US" dirty="0" err="1"/>
              <a:t>P</a:t>
            </a:r>
            <a:r>
              <a:rPr lang="en-US" baseline="-25000" dirty="0" err="1"/>
              <a:t>t</a:t>
            </a:r>
            <a:r>
              <a:rPr lang="en-US" baseline="-50000" dirty="0" err="1"/>
              <a:t>n</a:t>
            </a:r>
            <a:r>
              <a:rPr lang="en-US" dirty="0"/>
              <a:t> ]/ Σ</a:t>
            </a:r>
            <a:r>
              <a:rPr lang="en-US" dirty="0">
                <a:ea typeface="ヒラギノ角ゴ Pro W3" pitchFamily="-65" charset="-128"/>
              </a:rPr>
              <a:t>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p>
        </p:txBody>
      </p:sp>
      <p:sp>
        <p:nvSpPr>
          <p:cNvPr id="4" name="Footer Placeholder 3"/>
          <p:cNvSpPr>
            <a:spLocks noGrp="1"/>
          </p:cNvSpPr>
          <p:nvPr>
            <p:ph type="ftr" sz="quarter" idx="11"/>
          </p:nvPr>
        </p:nvSpPr>
        <p:spPr/>
        <p:txBody>
          <a:bodyPr/>
          <a:lstStyle/>
          <a:p>
            <a:pPr>
              <a:defRPr/>
            </a:pPr>
            <a:r>
              <a:rPr lang="en-US"/>
              <a:t>© 2017 Owens Consulting of Ocean City, LLC</a:t>
            </a:r>
          </a:p>
        </p:txBody>
      </p:sp>
      <p:sp>
        <p:nvSpPr>
          <p:cNvPr id="5" name="Slide Number Placeholder 4"/>
          <p:cNvSpPr>
            <a:spLocks noGrp="1"/>
          </p:cNvSpPr>
          <p:nvPr>
            <p:ph type="sldNum" sz="quarter" idx="12"/>
          </p:nvPr>
        </p:nvSpPr>
        <p:spPr/>
        <p:txBody>
          <a:bodyPr/>
          <a:lstStyle/>
          <a:p>
            <a:pPr>
              <a:defRPr/>
            </a:pPr>
            <a:fld id="{CB011A82-09F8-42C2-AFB4-A5E26467AD61}" type="slidenum">
              <a:rPr lang="en-US" smtClean="0"/>
              <a:pPr>
                <a:defRPr/>
              </a:pPr>
              <a:t>40</a:t>
            </a:fld>
            <a:endParaRPr lang="en-US"/>
          </a:p>
        </p:txBody>
      </p:sp>
    </p:spTree>
    <p:extLst>
      <p:ext uri="{BB962C8B-B14F-4D97-AF65-F5344CB8AC3E}">
        <p14:creationId xmlns:p14="http://schemas.microsoft.com/office/powerpoint/2010/main" val="229187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300"/>
                                  </p:iterate>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r>
              <a:rPr lang="en-US" sz="3600" b="1" dirty="0">
                <a:ea typeface="ヒラギノ角ゴ Pro W3" pitchFamily="-65" charset="-128"/>
              </a:rPr>
              <a:t>Simplified Formulas</a:t>
            </a:r>
            <a:endParaRPr lang="en-US" sz="36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45456"/>
                <a:ext cx="8229600" cy="4389437"/>
              </a:xfrm>
            </p:spPr>
            <p:txBody>
              <a:bodyPr/>
              <a:lstStyle/>
              <a:p>
                <a:r>
                  <a:rPr lang="en-US" dirty="0"/>
                  <a:t>R = [1 – </a:t>
                </a:r>
                <a:r>
                  <a:rPr lang="en-US" dirty="0" err="1"/>
                  <a:t>P</a:t>
                </a:r>
                <a:r>
                  <a:rPr lang="en-US" baseline="-25000" dirty="0" err="1"/>
                  <a:t>t</a:t>
                </a:r>
                <a:r>
                  <a:rPr lang="en-US" baseline="-50000" dirty="0" err="1"/>
                  <a:t>n</a:t>
                </a:r>
                <a:r>
                  <a:rPr lang="en-US" dirty="0"/>
                  <a:t> ]/ Σ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p>
              <a:p>
                <a:r>
                  <a:rPr lang="en-US" dirty="0">
                    <a:ea typeface="ヒラギノ角ゴ Pro W3" pitchFamily="-65" charset="-128"/>
                  </a:rPr>
                  <a:t>Rearrange and use standard actuarial notation</a:t>
                </a:r>
              </a:p>
              <a:p>
                <a:pPr lvl="1"/>
                <a14:m>
                  <m:oMath xmlns:m="http://schemas.openxmlformats.org/officeDocument/2006/math">
                    <m:r>
                      <a:rPr lang="en-US" b="0" i="1" smtClean="0">
                        <a:latin typeface="Cambria Math" panose="02040503050406030204" pitchFamily="18" charset="0"/>
                      </a:rPr>
                      <m:t>𝑅</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𝑛</m:t>
                            </m:r>
                            <m:r>
                              <a:rPr lang="en-US" b="0" i="1" smtClean="0">
                                <a:latin typeface="Cambria Math" panose="02040503050406030204" pitchFamily="18" charset="0"/>
                              </a:rPr>
                              <m:t>|</m:t>
                            </m:r>
                          </m:e>
                        </m:acc>
                        <m:r>
                          <a:rPr lang="en-US" b="0" i="1" smtClean="0">
                            <a:latin typeface="Cambria Math" panose="02040503050406030204" pitchFamily="18" charset="0"/>
                          </a:rPr>
                          <m:t>𝑖</m:t>
                        </m:r>
                      </m:sub>
                    </m:sSub>
                    <m:r>
                      <a:rPr lang="en-US" b="0" i="1" smtClean="0">
                        <a:latin typeface="Cambria Math" panose="02040503050406030204" pitchFamily="18" charset="0"/>
                      </a:rPr>
                      <m:t>+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𝑣</m:t>
                        </m:r>
                      </m:e>
                      <m:sup>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𝑛</m:t>
                            </m:r>
                          </m:sub>
                        </m:sSub>
                      </m:sup>
                    </m:sSup>
                    <m:r>
                      <a:rPr lang="en-US" b="0" i="1" smtClean="0">
                        <a:latin typeface="Cambria Math" panose="02040503050406030204" pitchFamily="18" charset="0"/>
                      </a:rPr>
                      <m:t>=1</m:t>
                    </m:r>
                  </m:oMath>
                </a14:m>
                <a:endParaRPr lang="en-US" dirty="0"/>
              </a:p>
              <a:p>
                <a:r>
                  <a:rPr lang="en-US" dirty="0">
                    <a:ea typeface="ヒラギノ角ゴ Pro W3" pitchFamily="-65" charset="-128"/>
                  </a:rPr>
                  <a:t>Does this look familiar?</a:t>
                </a:r>
              </a:p>
              <a:p>
                <a:pPr lvl="1"/>
                <a:r>
                  <a:rPr lang="en-US" dirty="0">
                    <a:ea typeface="ヒラギノ角ゴ Pro W3" pitchFamily="-65" charset="-128"/>
                  </a:rPr>
                  <a:t>Price of a bond with coupon R, maturity 1 and selling for par, 1</a:t>
                </a:r>
              </a:p>
              <a:p>
                <a:r>
                  <a:rPr lang="en-US" dirty="0">
                    <a:ea typeface="ヒラギノ角ゴ Pro W3" pitchFamily="-65" charset="-128"/>
                  </a:rPr>
                  <a:t>Implication: Swap rate for non-deferred, level notional amount swap is the same as the coupon rate for a par bond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45456"/>
                <a:ext cx="8229600" cy="4389437"/>
              </a:xfrm>
              <a:blipFill>
                <a:blip r:embed="rId3"/>
                <a:stretch>
                  <a:fillRect l="-889" t="-1111" r="-1630"/>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US"/>
              <a:t>© 2017 Owens Consulting of Ocean City, LLC</a:t>
            </a:r>
          </a:p>
        </p:txBody>
      </p:sp>
      <p:sp>
        <p:nvSpPr>
          <p:cNvPr id="5" name="Slide Number Placeholder 4"/>
          <p:cNvSpPr>
            <a:spLocks noGrp="1"/>
          </p:cNvSpPr>
          <p:nvPr>
            <p:ph type="sldNum" sz="quarter" idx="12"/>
          </p:nvPr>
        </p:nvSpPr>
        <p:spPr/>
        <p:txBody>
          <a:bodyPr/>
          <a:lstStyle/>
          <a:p>
            <a:pPr>
              <a:defRPr/>
            </a:pPr>
            <a:fld id="{CB011A82-09F8-42C2-AFB4-A5E26467AD61}" type="slidenum">
              <a:rPr lang="en-US" smtClean="0"/>
              <a:pPr>
                <a:defRPr/>
              </a:pPr>
              <a:t>41</a:t>
            </a:fld>
            <a:endParaRPr lang="en-US"/>
          </a:p>
        </p:txBody>
      </p:sp>
    </p:spTree>
    <p:extLst>
      <p:ext uri="{BB962C8B-B14F-4D97-AF65-F5344CB8AC3E}">
        <p14:creationId xmlns:p14="http://schemas.microsoft.com/office/powerpoint/2010/main" val="245470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457200" y="704850"/>
            <a:ext cx="8229600" cy="666750"/>
          </a:xfrm>
        </p:spPr>
        <p:txBody>
          <a:bodyPr/>
          <a:lstStyle/>
          <a:p>
            <a:pPr eaLnBrk="1" hangingPunct="1"/>
            <a:r>
              <a:rPr lang="en-US" sz="3600" b="1" dirty="0">
                <a:ea typeface="ヒラギノ角ゴ Pro W3" pitchFamily="-65" charset="-128"/>
              </a:rPr>
              <a:t>Simplified Formulas</a:t>
            </a:r>
          </a:p>
        </p:txBody>
      </p:sp>
      <p:sp>
        <p:nvSpPr>
          <p:cNvPr id="39939" name="Rectangle 5"/>
          <p:cNvSpPr>
            <a:spLocks noGrp="1" noChangeArrowheads="1"/>
          </p:cNvSpPr>
          <p:nvPr>
            <p:ph idx="1"/>
          </p:nvPr>
        </p:nvSpPr>
        <p:spPr>
          <a:xfrm>
            <a:off x="457200" y="1600200"/>
            <a:ext cx="8229600" cy="4389438"/>
          </a:xfrm>
        </p:spPr>
        <p:txBody>
          <a:bodyPr/>
          <a:lstStyle/>
          <a:p>
            <a:pPr fontAlgn="auto">
              <a:spcBef>
                <a:spcPts val="600"/>
              </a:spcBef>
              <a:spcAft>
                <a:spcPts val="0"/>
              </a:spcAft>
              <a:defRPr/>
            </a:pPr>
            <a:r>
              <a:rPr lang="en-US" dirty="0"/>
              <a:t>R = [P</a:t>
            </a:r>
            <a:r>
              <a:rPr lang="en-US" baseline="-25000" dirty="0"/>
              <a:t>t</a:t>
            </a:r>
            <a:r>
              <a:rPr lang="en-US" baseline="-50000" dirty="0"/>
              <a:t>0</a:t>
            </a:r>
            <a:r>
              <a:rPr lang="en-US" dirty="0"/>
              <a:t> – </a:t>
            </a:r>
            <a:r>
              <a:rPr lang="en-US" dirty="0" err="1"/>
              <a:t>P</a:t>
            </a:r>
            <a:r>
              <a:rPr lang="en-US" baseline="-25000" dirty="0" err="1"/>
              <a:t>t</a:t>
            </a:r>
            <a:r>
              <a:rPr lang="en-US" baseline="-50000" dirty="0" err="1"/>
              <a:t>n</a:t>
            </a:r>
            <a:r>
              <a:rPr lang="en-US" dirty="0"/>
              <a:t> ]/ Σ </a:t>
            </a:r>
            <a:r>
              <a:rPr lang="en-US" dirty="0">
                <a:ea typeface="ヒラギノ角ゴ Pro W3" pitchFamily="-65" charset="-128"/>
              </a:rPr>
              <a:t>of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dirty="0">
                <a:ea typeface="ヒラギノ角ゴ Pro W3" pitchFamily="-65" charset="-128"/>
              </a:rPr>
              <a:t> </a:t>
            </a:r>
          </a:p>
          <a:p>
            <a:pPr fontAlgn="auto">
              <a:spcBef>
                <a:spcPts val="600"/>
              </a:spcBef>
              <a:spcAft>
                <a:spcPts val="0"/>
              </a:spcAft>
              <a:defRPr/>
            </a:pPr>
            <a:r>
              <a:rPr lang="en-US" dirty="0"/>
              <a:t>Example 9.20 Variation</a:t>
            </a:r>
          </a:p>
          <a:p>
            <a:pPr fontAlgn="auto">
              <a:spcBef>
                <a:spcPts val="600"/>
              </a:spcBef>
              <a:spcAft>
                <a:spcPts val="0"/>
              </a:spcAft>
              <a:defRPr/>
            </a:pPr>
            <a:r>
              <a:rPr lang="en-US" dirty="0"/>
              <a:t>Deferred 3-quarter swap rate?</a:t>
            </a:r>
          </a:p>
          <a:p>
            <a:pPr fontAlgn="auto">
              <a:spcBef>
                <a:spcPts val="600"/>
              </a:spcBef>
              <a:spcAft>
                <a:spcPts val="0"/>
              </a:spcAft>
              <a:defRPr/>
            </a:pPr>
            <a:r>
              <a:rPr lang="en-US" dirty="0"/>
              <a:t>When is t</a:t>
            </a:r>
            <a:r>
              <a:rPr lang="en-US" baseline="-25000" dirty="0"/>
              <a:t>0</a:t>
            </a:r>
            <a:r>
              <a:rPr lang="en-US" dirty="0"/>
              <a:t>?</a:t>
            </a:r>
          </a:p>
          <a:p>
            <a:pPr fontAlgn="auto">
              <a:spcBef>
                <a:spcPts val="600"/>
              </a:spcBef>
              <a:spcAft>
                <a:spcPts val="0"/>
              </a:spcAft>
              <a:defRPr/>
            </a:pPr>
            <a:r>
              <a:rPr lang="en-US" dirty="0"/>
              <a:t>0.25</a:t>
            </a:r>
          </a:p>
          <a:p>
            <a:pPr fontAlgn="auto">
              <a:spcBef>
                <a:spcPts val="600"/>
              </a:spcBef>
              <a:spcAft>
                <a:spcPts val="0"/>
              </a:spcAft>
              <a:defRPr/>
            </a:pPr>
            <a:r>
              <a:rPr lang="en-US" dirty="0"/>
              <a:t>Σ </a:t>
            </a:r>
            <a:r>
              <a:rPr lang="en-US" dirty="0" err="1">
                <a:ea typeface="ヒラギノ角ゴ Pro W3" pitchFamily="-65" charset="-128"/>
              </a:rPr>
              <a:t>P</a:t>
            </a:r>
            <a:r>
              <a:rPr lang="en-US" baseline="-25000" dirty="0" err="1">
                <a:ea typeface="ヒラギノ角ゴ Pro W3" pitchFamily="-65" charset="-128"/>
              </a:rPr>
              <a:t>t</a:t>
            </a:r>
            <a:r>
              <a:rPr lang="en-US" baseline="-50000" dirty="0" err="1">
                <a:ea typeface="ヒラギノ角ゴ Pro W3" pitchFamily="-65" charset="-128"/>
              </a:rPr>
              <a:t>k</a:t>
            </a:r>
            <a:r>
              <a:rPr lang="en-US" baseline="-50000" dirty="0">
                <a:ea typeface="ヒラギノ角ゴ Pro W3" pitchFamily="-65" charset="-128"/>
              </a:rPr>
              <a:t> </a:t>
            </a:r>
            <a:r>
              <a:rPr lang="en-US" dirty="0">
                <a:ea typeface="ヒラギノ角ゴ Pro W3" pitchFamily="-65" charset="-128"/>
              </a:rPr>
              <a:t>= ?  When does summing start, t</a:t>
            </a:r>
            <a:r>
              <a:rPr lang="en-US" baseline="-25000" dirty="0">
                <a:ea typeface="ヒラギノ角ゴ Pro W3" pitchFamily="-65" charset="-128"/>
              </a:rPr>
              <a:t>0</a:t>
            </a:r>
            <a:r>
              <a:rPr lang="en-US" dirty="0">
                <a:ea typeface="ヒラギノ角ゴ Pro W3" pitchFamily="-65" charset="-128"/>
              </a:rPr>
              <a:t> or t</a:t>
            </a:r>
            <a:r>
              <a:rPr lang="en-US" baseline="-25000" dirty="0">
                <a:ea typeface="ヒラギノ角ゴ Pro W3" pitchFamily="-65" charset="-128"/>
              </a:rPr>
              <a:t>1</a:t>
            </a:r>
            <a:r>
              <a:rPr lang="en-US" dirty="0">
                <a:ea typeface="ヒラギノ角ゴ Pro W3" pitchFamily="-65" charset="-128"/>
              </a:rPr>
              <a:t>?</a:t>
            </a:r>
          </a:p>
          <a:p>
            <a:pPr fontAlgn="auto">
              <a:spcBef>
                <a:spcPts val="600"/>
              </a:spcBef>
              <a:spcAft>
                <a:spcPts val="0"/>
              </a:spcAft>
              <a:defRPr/>
            </a:pPr>
            <a:r>
              <a:rPr lang="en-US" dirty="0">
                <a:ea typeface="ヒラギノ角ゴ Pro W3" pitchFamily="-65" charset="-128"/>
              </a:rPr>
              <a:t>2.8568</a:t>
            </a:r>
          </a:p>
          <a:p>
            <a:pPr fontAlgn="auto">
              <a:spcBef>
                <a:spcPts val="600"/>
              </a:spcBef>
              <a:spcAft>
                <a:spcPts val="0"/>
              </a:spcAft>
              <a:defRPr/>
            </a:pPr>
            <a:r>
              <a:rPr lang="en-US" dirty="0">
                <a:ea typeface="ヒラギノ角ゴ Pro W3" pitchFamily="-65" charset="-128"/>
              </a:rPr>
              <a:t>Swap rate = [.9862 - .9354] / </a:t>
            </a:r>
            <a:r>
              <a:rPr lang="en-US">
                <a:ea typeface="ヒラギノ角ゴ Pro W3" pitchFamily="-65" charset="-128"/>
              </a:rPr>
              <a:t>2.8568 =.017782 </a:t>
            </a:r>
            <a:endParaRPr lang="en-US" dirty="0"/>
          </a:p>
          <a:p>
            <a:pPr fontAlgn="auto">
              <a:spcBef>
                <a:spcPts val="600"/>
              </a:spcBef>
              <a:spcAft>
                <a:spcPts val="0"/>
              </a:spcAft>
              <a:defRPr/>
            </a:pPr>
            <a:endParaRPr lang="en-US" dirty="0"/>
          </a:p>
          <a:p>
            <a:pPr fontAlgn="auto">
              <a:spcBef>
                <a:spcPts val="600"/>
              </a:spcBef>
              <a:spcAft>
                <a:spcPts val="0"/>
              </a:spcAft>
              <a:defRPr/>
            </a:pPr>
            <a:endParaRPr lang="en-US" dirty="0"/>
          </a:p>
          <a:p>
            <a:pPr fontAlgn="auto">
              <a:spcBef>
                <a:spcPts val="600"/>
              </a:spcBef>
              <a:spcAft>
                <a:spcPts val="0"/>
              </a:spcAft>
              <a:defRPr/>
            </a:pPr>
            <a:endParaRPr lang="en-US" dirty="0"/>
          </a:p>
          <a:p>
            <a:pPr fontAlgn="auto">
              <a:spcBef>
                <a:spcPts val="600"/>
              </a:spcBef>
              <a:spcAft>
                <a:spcPts val="0"/>
              </a:spcAft>
              <a:defRPr/>
            </a:pPr>
            <a:endParaRPr lang="en-US" dirty="0"/>
          </a:p>
          <a:p>
            <a:pPr marL="0" indent="0" fontAlgn="auto">
              <a:spcBef>
                <a:spcPts val="600"/>
              </a:spcBef>
              <a:spcAft>
                <a:spcPts val="0"/>
              </a:spcAft>
              <a:buNone/>
              <a:defRPr/>
            </a:pPr>
            <a:endParaRPr lang="en-US" dirty="0"/>
          </a:p>
          <a:p>
            <a:pPr fontAlgn="auto">
              <a:spcBef>
                <a:spcPts val="600"/>
              </a:spcBef>
              <a:spcAft>
                <a:spcPts val="0"/>
              </a:spcAft>
              <a:defRPr/>
            </a:pPr>
            <a:endParaRPr lang="en-US" dirty="0"/>
          </a:p>
          <a:p>
            <a:pPr eaLnBrk="1" hangingPunct="1">
              <a:lnSpc>
                <a:spcPct val="90000"/>
              </a:lnSpc>
            </a:pPr>
            <a:endParaRPr lang="en-US" dirty="0">
              <a:ea typeface="ヒラギノ角ゴ Pro W3" pitchFamily="-65" charset="-128"/>
            </a:endParaRPr>
          </a:p>
          <a:p>
            <a:pPr eaLnBrk="1" hangingPunct="1">
              <a:lnSpc>
                <a:spcPct val="90000"/>
              </a:lnSpc>
              <a:spcBef>
                <a:spcPct val="60000"/>
              </a:spcBef>
            </a:pPr>
            <a:endParaRPr lang="en-US" dirty="0"/>
          </a:p>
          <a:p>
            <a:pPr eaLnBrk="1" hangingPunct="1">
              <a:lnSpc>
                <a:spcPct val="90000"/>
              </a:lnSpc>
              <a:spcBef>
                <a:spcPct val="60000"/>
              </a:spcBef>
              <a:buFont typeface="Wingdings 2" pitchFamily="18" charset="2"/>
              <a:buNone/>
            </a:pPr>
            <a:endParaRPr lang="en-US"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p:cNvGraphicFramePr>
            <a:graphicFrameLocks noGrp="1"/>
          </p:cNvGraphicFramePr>
          <p:nvPr>
            <p:extLst/>
          </p:nvPr>
        </p:nvGraphicFramePr>
        <p:xfrm>
          <a:off x="6029528" y="838200"/>
          <a:ext cx="2667000" cy="2123440"/>
        </p:xfrm>
        <a:graphic>
          <a:graphicData uri="http://schemas.openxmlformats.org/drawingml/2006/table">
            <a:tbl>
              <a:tblPr firstRow="1" bandRow="1">
                <a:tableStyleId>{5C22544A-7EE6-4342-B048-85BDC9FD1C3A}</a:tableStyleId>
              </a:tblPr>
              <a:tblGrid>
                <a:gridCol w="987778">
                  <a:extLst>
                    <a:ext uri="{9D8B030D-6E8A-4147-A177-3AD203B41FA5}">
                      <a16:colId xmlns:a16="http://schemas.microsoft.com/office/drawing/2014/main" xmlns="" val="2494799245"/>
                    </a:ext>
                  </a:extLst>
                </a:gridCol>
                <a:gridCol w="1679222">
                  <a:extLst>
                    <a:ext uri="{9D8B030D-6E8A-4147-A177-3AD203B41FA5}">
                      <a16:colId xmlns:a16="http://schemas.microsoft.com/office/drawing/2014/main" xmlns="" val="963594000"/>
                    </a:ext>
                  </a:extLst>
                </a:gridCol>
              </a:tblGrid>
              <a:tr h="370840">
                <a:tc>
                  <a:txBody>
                    <a:bodyPr/>
                    <a:lstStyle/>
                    <a:p>
                      <a:pPr algn="ctr"/>
                      <a:r>
                        <a:rPr lang="en-US" dirty="0"/>
                        <a:t>Time</a:t>
                      </a:r>
                    </a:p>
                  </a:txBody>
                  <a:tcPr/>
                </a:tc>
                <a:tc>
                  <a:txBody>
                    <a:bodyPr/>
                    <a:lstStyle/>
                    <a:p>
                      <a:pPr algn="ctr"/>
                      <a:r>
                        <a:rPr lang="en-US" baseline="0" dirty="0"/>
                        <a:t>Zero Bond Price</a:t>
                      </a:r>
                    </a:p>
                  </a:txBody>
                  <a:tcPr/>
                </a:tc>
                <a:extLst>
                  <a:ext uri="{0D108BD9-81ED-4DB2-BD59-A6C34878D82A}">
                    <a16:rowId xmlns:a16="http://schemas.microsoft.com/office/drawing/2014/main" xmlns="" val="3369564453"/>
                  </a:ext>
                </a:extLst>
              </a:tr>
              <a:tr h="370840">
                <a:tc>
                  <a:txBody>
                    <a:bodyPr/>
                    <a:lstStyle/>
                    <a:p>
                      <a:pPr algn="ctr"/>
                      <a:r>
                        <a:rPr lang="en-US" dirty="0"/>
                        <a:t>0.25</a:t>
                      </a:r>
                    </a:p>
                  </a:txBody>
                  <a:tcPr/>
                </a:tc>
                <a:tc>
                  <a:txBody>
                    <a:bodyPr/>
                    <a:lstStyle/>
                    <a:p>
                      <a:pPr algn="ctr"/>
                      <a:r>
                        <a:rPr lang="en-US" dirty="0"/>
                        <a:t>.9862</a:t>
                      </a:r>
                    </a:p>
                  </a:txBody>
                  <a:tcPr/>
                </a:tc>
                <a:extLst>
                  <a:ext uri="{0D108BD9-81ED-4DB2-BD59-A6C34878D82A}">
                    <a16:rowId xmlns:a16="http://schemas.microsoft.com/office/drawing/2014/main" xmlns="" val="1219985184"/>
                  </a:ext>
                </a:extLst>
              </a:tr>
              <a:tr h="370840">
                <a:tc>
                  <a:txBody>
                    <a:bodyPr/>
                    <a:lstStyle/>
                    <a:p>
                      <a:pPr algn="ctr"/>
                      <a:r>
                        <a:rPr lang="en-US" dirty="0"/>
                        <a:t>0.50</a:t>
                      </a:r>
                    </a:p>
                  </a:txBody>
                  <a:tcPr/>
                </a:tc>
                <a:tc>
                  <a:txBody>
                    <a:bodyPr/>
                    <a:lstStyle/>
                    <a:p>
                      <a:pPr algn="ctr"/>
                      <a:r>
                        <a:rPr lang="en-US" dirty="0"/>
                        <a:t>.9693</a:t>
                      </a:r>
                    </a:p>
                  </a:txBody>
                  <a:tcPr/>
                </a:tc>
                <a:extLst>
                  <a:ext uri="{0D108BD9-81ED-4DB2-BD59-A6C34878D82A}">
                    <a16:rowId xmlns:a16="http://schemas.microsoft.com/office/drawing/2014/main" xmlns="" val="4269211997"/>
                  </a:ext>
                </a:extLst>
              </a:tr>
              <a:tr h="370840">
                <a:tc>
                  <a:txBody>
                    <a:bodyPr/>
                    <a:lstStyle/>
                    <a:p>
                      <a:pPr algn="ctr"/>
                      <a:r>
                        <a:rPr lang="en-US" dirty="0"/>
                        <a:t>0.75</a:t>
                      </a:r>
                    </a:p>
                  </a:txBody>
                  <a:tcPr/>
                </a:tc>
                <a:tc>
                  <a:txBody>
                    <a:bodyPr/>
                    <a:lstStyle/>
                    <a:p>
                      <a:pPr algn="ctr"/>
                      <a:r>
                        <a:rPr lang="en-US" dirty="0"/>
                        <a:t>.9521</a:t>
                      </a:r>
                    </a:p>
                  </a:txBody>
                  <a:tcPr/>
                </a:tc>
                <a:extLst>
                  <a:ext uri="{0D108BD9-81ED-4DB2-BD59-A6C34878D82A}">
                    <a16:rowId xmlns:a16="http://schemas.microsoft.com/office/drawing/2014/main" xmlns="" val="3024779507"/>
                  </a:ext>
                </a:extLst>
              </a:tr>
              <a:tr h="370840">
                <a:tc>
                  <a:txBody>
                    <a:bodyPr/>
                    <a:lstStyle/>
                    <a:p>
                      <a:pPr algn="ctr"/>
                      <a:r>
                        <a:rPr lang="en-US" dirty="0"/>
                        <a:t>1.00</a:t>
                      </a:r>
                    </a:p>
                  </a:txBody>
                  <a:tcPr/>
                </a:tc>
                <a:tc>
                  <a:txBody>
                    <a:bodyPr/>
                    <a:lstStyle/>
                    <a:p>
                      <a:pPr algn="ctr"/>
                      <a:r>
                        <a:rPr lang="en-US" dirty="0"/>
                        <a:t>.9354</a:t>
                      </a:r>
                    </a:p>
                  </a:txBody>
                  <a:tcPr/>
                </a:tc>
                <a:extLst>
                  <a:ext uri="{0D108BD9-81ED-4DB2-BD59-A6C34878D82A}">
                    <a16:rowId xmlns:a16="http://schemas.microsoft.com/office/drawing/2014/main" xmlns="" val="2560449602"/>
                  </a:ext>
                </a:extLst>
              </a:tr>
            </a:tbl>
          </a:graphicData>
        </a:graphic>
      </p:graphicFrame>
    </p:spTree>
    <p:extLst>
      <p:ext uri="{BB962C8B-B14F-4D97-AF65-F5344CB8AC3E}">
        <p14:creationId xmlns:p14="http://schemas.microsoft.com/office/powerpoint/2010/main" val="38275691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iterate type="lt">
                                    <p:tmAbs val="300"/>
                                  </p:iterate>
                                  <p:childTnLst>
                                    <p:set>
                                      <p:cBhvr>
                                        <p:cTn id="34" dur="1" fill="hold">
                                          <p:stCondLst>
                                            <p:cond delay="0"/>
                                          </p:stCondLst>
                                        </p:cTn>
                                        <p:tgtEl>
                                          <p:spTgt spid="399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2017, FM-25-17 </a:t>
            </a:r>
            <a:r>
              <a:rPr lang="en-US" sz="2400" i="1" dirty="0"/>
              <a:t>Interest Rate Swaps, </a:t>
            </a:r>
            <a:r>
              <a:rPr lang="en-US" sz="2400" dirty="0"/>
              <a:t>Jeffrey Beckley, Society of Actuaries, Inc. All Rights Reserved. Used under Fair Use.</a:t>
            </a:r>
          </a:p>
          <a:p>
            <a:r>
              <a:rPr lang="en-US" sz="2400" dirty="0"/>
              <a:t>© 2017, </a:t>
            </a:r>
            <a:r>
              <a:rPr lang="en-US" sz="2400" dirty="0" err="1"/>
              <a:t>Actex</a:t>
            </a:r>
            <a:r>
              <a:rPr lang="en-US" sz="2400" dirty="0"/>
              <a:t> Study Manual for SOA Exam FM, Spring 2017 Edition, </a:t>
            </a:r>
            <a:r>
              <a:rPr lang="en-US" sz="2400" dirty="0" err="1"/>
              <a:t>Dinius</a:t>
            </a:r>
            <a:r>
              <a:rPr lang="en-US" sz="2400" dirty="0"/>
              <a:t>, et. Al., </a:t>
            </a:r>
            <a:r>
              <a:rPr lang="en-US" sz="2400" dirty="0" err="1"/>
              <a:t>Actex</a:t>
            </a:r>
            <a:r>
              <a:rPr lang="en-US" sz="2400" dirty="0"/>
              <a:t> Learning, All Rights Reserved. Used under Fair Use.</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A77B9B6C-FD40-491E-BAD3-07EF45E44149}" type="slidenum">
              <a:rPr lang="en-US" smtClean="0"/>
              <a:pPr>
                <a:defRPr/>
              </a:pPr>
              <a:t>43</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3176904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New Exam FM Module 9:</a:t>
            </a:r>
            <a:br>
              <a:rPr lang="en-US" dirty="0"/>
            </a:br>
            <a:r>
              <a:rPr lang="en-US" dirty="0"/>
              <a:t> Section 9.7</a:t>
            </a:r>
            <a:br>
              <a:rPr lang="en-US" dirty="0"/>
            </a:br>
            <a:r>
              <a:rPr lang="en-US" dirty="0"/>
              <a:t> Market Value of a Swap</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a:solidFill>
                  <a:srgbClr val="000000"/>
                </a:solidFill>
              </a:rPr>
              <a:t>Instructor: Mr. Richard Owens, FSA, CFA </a:t>
            </a:r>
          </a:p>
          <a:p>
            <a:pPr marR="0" eaLnBrk="1" hangingPunct="1">
              <a:lnSpc>
                <a:spcPct val="60000"/>
              </a:lnSpc>
              <a:buFont typeface="Arial" charset="0"/>
              <a:buNone/>
            </a:pPr>
            <a:r>
              <a:rPr lang="en-US" sz="2400">
                <a:solidFill>
                  <a:srgbClr val="000000"/>
                </a:solidFill>
              </a:rPr>
              <a:t>Instructor, Ball State University</a:t>
            </a:r>
          </a:p>
          <a:p>
            <a:pPr marR="0" eaLnBrk="1" hangingPunct="1">
              <a:lnSpc>
                <a:spcPct val="60000"/>
              </a:lnSpc>
              <a:buFont typeface="Arial" charset="0"/>
              <a:buNone/>
            </a:pPr>
            <a:r>
              <a:rPr lang="en-US" sz="2400">
                <a:solidFill>
                  <a:srgbClr val="000000"/>
                </a:solidFill>
              </a:rPr>
              <a:t>VP &amp; Senior Actuary, MetLife (Retired)</a:t>
            </a:r>
          </a:p>
        </p:txBody>
      </p:sp>
    </p:spTree>
    <p:extLst>
      <p:ext uri="{BB962C8B-B14F-4D97-AF65-F5344CB8AC3E}">
        <p14:creationId xmlns:p14="http://schemas.microsoft.com/office/powerpoint/2010/main" val="2992899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Market Value of a Swap</a:t>
            </a: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400" dirty="0">
                <a:ea typeface="ヒラギノ角ゴ Pro W3" pitchFamily="-65" charset="-128"/>
              </a:rPr>
              <a:t>The market value of a swap is zero at interception</a:t>
            </a:r>
          </a:p>
          <a:p>
            <a:pPr eaLnBrk="1" hangingPunct="1">
              <a:lnSpc>
                <a:spcPct val="90000"/>
              </a:lnSpc>
              <a:spcBef>
                <a:spcPct val="50000"/>
              </a:spcBef>
            </a:pPr>
            <a:r>
              <a:rPr lang="en-US" sz="2400" dirty="0">
                <a:ea typeface="ヒラギノ角ゴ Pro W3" pitchFamily="-65" charset="-128"/>
              </a:rPr>
              <a:t>Once the swap is struck, however, its market value will generally no longer be zero because</a:t>
            </a:r>
          </a:p>
          <a:p>
            <a:pPr eaLnBrk="1" hangingPunct="1">
              <a:lnSpc>
                <a:spcPct val="90000"/>
              </a:lnSpc>
              <a:spcBef>
                <a:spcPct val="50000"/>
              </a:spcBef>
            </a:pPr>
            <a:r>
              <a:rPr lang="en-US" sz="2400" dirty="0">
                <a:ea typeface="ヒラギノ角ゴ Pro W3" pitchFamily="-65" charset="-128"/>
              </a:rPr>
              <a:t>A buyer wishing to exit the swap could negotiate terms with the original counterparty to eliminate the swap obligation or enter into an offsetting swap with the counterparty offering the best price</a:t>
            </a:r>
          </a:p>
          <a:p>
            <a:pPr eaLnBrk="1" hangingPunct="1">
              <a:lnSpc>
                <a:spcPct val="90000"/>
              </a:lnSpc>
              <a:spcBef>
                <a:spcPct val="50000"/>
              </a:spcBef>
            </a:pPr>
            <a:r>
              <a:rPr lang="en-US" sz="2400" dirty="0" err="1">
                <a:ea typeface="ヒラギノ角ゴ Pro W3" pitchFamily="-65" charset="-128"/>
              </a:rPr>
              <a:t>MV</a:t>
            </a:r>
            <a:r>
              <a:rPr lang="en-US" sz="2400" baseline="-25000" dirty="0" err="1">
                <a:ea typeface="ヒラギノ角ゴ Pro W3" pitchFamily="-65" charset="-128"/>
              </a:rPr>
              <a:t>payer</a:t>
            </a:r>
            <a:r>
              <a:rPr lang="en-US" sz="2400" dirty="0">
                <a:ea typeface="ヒラギノ角ゴ Pro W3" pitchFamily="-65" charset="-128"/>
              </a:rPr>
              <a:t> = PV(future variable pays) – PV(future fixed pays) </a:t>
            </a:r>
          </a:p>
          <a:p>
            <a:pPr eaLnBrk="1" hangingPunct="1">
              <a:lnSpc>
                <a:spcPct val="90000"/>
              </a:lnSpc>
              <a:spcBef>
                <a:spcPct val="50000"/>
              </a:spcBef>
            </a:pPr>
            <a:r>
              <a:rPr lang="en-US" sz="2400" dirty="0" err="1">
                <a:ea typeface="ヒラギノ角ゴ Pro W3" pitchFamily="-65" charset="-128"/>
              </a:rPr>
              <a:t>MV</a:t>
            </a:r>
            <a:r>
              <a:rPr lang="en-US" sz="2400" baseline="-25000" dirty="0" err="1">
                <a:ea typeface="ヒラギノ角ゴ Pro W3" pitchFamily="-65" charset="-128"/>
              </a:rPr>
              <a:t>payer</a:t>
            </a:r>
            <a:r>
              <a:rPr lang="en-US" sz="2400" dirty="0">
                <a:ea typeface="ヒラギノ角ゴ Pro W3" pitchFamily="-65" charset="-128"/>
              </a:rPr>
              <a:t> = difference in the PV of payments between the original and new swap rates</a:t>
            </a: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45</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25611757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Market Value of a Swap</a:t>
            </a: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800" dirty="0">
                <a:ea typeface="ヒラギノ角ゴ Pro W3" pitchFamily="-65" charset="-128"/>
              </a:rPr>
              <a:t>Example 9.21 uses PV floating = 1 – </a:t>
            </a:r>
            <a:r>
              <a:rPr lang="en-US" sz="2800" dirty="0" err="1">
                <a:ea typeface="ヒラギノ角ゴ Pro W3" pitchFamily="-65" charset="-128"/>
              </a:rPr>
              <a:t>P</a:t>
            </a:r>
            <a:r>
              <a:rPr lang="en-US" sz="2800" baseline="-25000" dirty="0" err="1">
                <a:ea typeface="ヒラギノ角ゴ Pro W3" pitchFamily="-65" charset="-128"/>
              </a:rPr>
              <a:t>n</a:t>
            </a:r>
            <a:endParaRPr lang="en-US" sz="2800" baseline="-25000" dirty="0">
              <a:ea typeface="ヒラギノ角ゴ Pro W3" pitchFamily="-65" charset="-128"/>
            </a:endParaRPr>
          </a:p>
          <a:p>
            <a:pPr eaLnBrk="1" hangingPunct="1">
              <a:lnSpc>
                <a:spcPct val="90000"/>
              </a:lnSpc>
            </a:pPr>
            <a:r>
              <a:rPr lang="en-US" sz="2800" dirty="0">
                <a:ea typeface="ヒラギノ角ゴ Pro W3" pitchFamily="-65" charset="-128"/>
              </a:rPr>
              <a:t>Interest on Floating?</a:t>
            </a:r>
          </a:p>
          <a:p>
            <a:pPr eaLnBrk="1" hangingPunct="1">
              <a:lnSpc>
                <a:spcPct val="90000"/>
              </a:lnSpc>
            </a:pPr>
            <a:r>
              <a:rPr lang="en-US" sz="2800" dirty="0">
                <a:ea typeface="ヒラギノ角ゴ Pro W3" pitchFamily="-65" charset="-128"/>
              </a:rPr>
              <a:t>Accumulated Value – Initial Value</a:t>
            </a:r>
          </a:p>
          <a:p>
            <a:pPr eaLnBrk="1" hangingPunct="1">
              <a:lnSpc>
                <a:spcPct val="90000"/>
              </a:lnSpc>
            </a:pPr>
            <a:r>
              <a:rPr lang="en-US" sz="2800" dirty="0">
                <a:ea typeface="ヒラギノ角ゴ Pro W3" pitchFamily="-65" charset="-128"/>
              </a:rPr>
              <a:t>Accumulated Value = </a:t>
            </a:r>
            <a:r>
              <a:rPr lang="en-US" dirty="0"/>
              <a:t>Π(1 +</a:t>
            </a:r>
            <a:r>
              <a:rPr lang="en-US" sz="2800" dirty="0"/>
              <a:t> f</a:t>
            </a:r>
            <a:r>
              <a:rPr lang="en-US" sz="2800" baseline="50000" dirty="0"/>
              <a:t>*</a:t>
            </a:r>
            <a:r>
              <a:rPr lang="en-US" sz="2800" baseline="-25000" dirty="0"/>
              <a:t>[t</a:t>
            </a:r>
            <a:r>
              <a:rPr lang="en-US" sz="2800" baseline="-50000" dirty="0"/>
              <a:t>k-1</a:t>
            </a:r>
            <a:r>
              <a:rPr lang="en-US" sz="2800" baseline="-25000" dirty="0"/>
              <a:t>, </a:t>
            </a:r>
            <a:r>
              <a:rPr lang="en-US" sz="2800" baseline="-25000" dirty="0" err="1"/>
              <a:t>t</a:t>
            </a:r>
            <a:r>
              <a:rPr lang="en-US" sz="2800" baseline="-50000" dirty="0" err="1"/>
              <a:t>k</a:t>
            </a:r>
            <a:r>
              <a:rPr lang="en-US" sz="2800" baseline="-25000" dirty="0"/>
              <a:t>] </a:t>
            </a:r>
            <a:r>
              <a:rPr lang="en-US" sz="2800" dirty="0"/>
              <a:t>) = Π(P</a:t>
            </a:r>
            <a:r>
              <a:rPr lang="en-US" sz="2800" baseline="-25000" dirty="0"/>
              <a:t>t</a:t>
            </a:r>
            <a:r>
              <a:rPr lang="en-US" sz="2800" baseline="-50000" dirty="0"/>
              <a:t>k-1</a:t>
            </a:r>
            <a:r>
              <a:rPr lang="en-US" sz="2800" dirty="0"/>
              <a:t>/ Π(</a:t>
            </a:r>
            <a:r>
              <a:rPr lang="en-US" sz="2800" dirty="0" err="1"/>
              <a:t>P</a:t>
            </a:r>
            <a:r>
              <a:rPr lang="en-US" sz="2800" baseline="-25000" dirty="0" err="1"/>
              <a:t>t</a:t>
            </a:r>
            <a:r>
              <a:rPr lang="en-US" sz="2800" baseline="-50000" dirty="0" err="1"/>
              <a:t>k</a:t>
            </a:r>
            <a:r>
              <a:rPr lang="en-US" sz="2800" dirty="0"/>
              <a:t>) = P</a:t>
            </a:r>
            <a:r>
              <a:rPr lang="en-US" sz="2800" baseline="-25000" dirty="0"/>
              <a:t>0</a:t>
            </a:r>
            <a:r>
              <a:rPr lang="en-US" sz="2800" dirty="0"/>
              <a:t>/</a:t>
            </a:r>
            <a:r>
              <a:rPr lang="en-US" sz="2800" dirty="0" err="1"/>
              <a:t>P</a:t>
            </a:r>
            <a:r>
              <a:rPr lang="en-US" sz="2800" baseline="-25000" dirty="0" err="1"/>
              <a:t>n</a:t>
            </a:r>
            <a:endParaRPr lang="en-US" sz="2800" baseline="-25000" dirty="0"/>
          </a:p>
          <a:p>
            <a:pPr eaLnBrk="1" hangingPunct="1">
              <a:lnSpc>
                <a:spcPct val="90000"/>
              </a:lnSpc>
            </a:pPr>
            <a:r>
              <a:rPr lang="en-US" sz="2800" dirty="0">
                <a:ea typeface="ヒラギノ角ゴ Pro W3" pitchFamily="-65" charset="-128"/>
              </a:rPr>
              <a:t>Interest = </a:t>
            </a:r>
            <a:r>
              <a:rPr lang="en-US" sz="2800" dirty="0"/>
              <a:t>P</a:t>
            </a:r>
            <a:r>
              <a:rPr lang="en-US" sz="2800" baseline="-25000" dirty="0"/>
              <a:t>0</a:t>
            </a:r>
            <a:r>
              <a:rPr lang="en-US" sz="2800" dirty="0"/>
              <a:t>/</a:t>
            </a:r>
            <a:r>
              <a:rPr lang="en-US" sz="2800" dirty="0" err="1"/>
              <a:t>P</a:t>
            </a:r>
            <a:r>
              <a:rPr lang="en-US" sz="2800" baseline="-25000" dirty="0" err="1"/>
              <a:t>n</a:t>
            </a:r>
            <a:r>
              <a:rPr lang="en-US" sz="2800" dirty="0"/>
              <a:t> – 1</a:t>
            </a:r>
          </a:p>
          <a:p>
            <a:pPr eaLnBrk="1" hangingPunct="1">
              <a:lnSpc>
                <a:spcPct val="90000"/>
              </a:lnSpc>
            </a:pPr>
            <a:r>
              <a:rPr lang="en-US" sz="2800" dirty="0">
                <a:ea typeface="ヒラギノ角ゴ Pro W3" pitchFamily="-65" charset="-128"/>
              </a:rPr>
              <a:t>PV Interest = </a:t>
            </a:r>
            <a:r>
              <a:rPr lang="en-US" sz="2800" dirty="0" err="1">
                <a:ea typeface="ヒラギノ角ゴ Pro W3" pitchFamily="-65" charset="-128"/>
              </a:rPr>
              <a:t>P</a:t>
            </a:r>
            <a:r>
              <a:rPr lang="en-US" sz="2800" baseline="-25000" dirty="0" err="1">
                <a:ea typeface="ヒラギノ角ゴ Pro W3" pitchFamily="-65" charset="-128"/>
              </a:rPr>
              <a:t>n</a:t>
            </a:r>
            <a:r>
              <a:rPr lang="en-US" sz="2800" dirty="0">
                <a:ea typeface="ヒラギノ角ゴ Pro W3" pitchFamily="-65" charset="-128"/>
              </a:rPr>
              <a:t> * (</a:t>
            </a:r>
            <a:r>
              <a:rPr lang="en-US" sz="2800" dirty="0"/>
              <a:t>P</a:t>
            </a:r>
            <a:r>
              <a:rPr lang="en-US" sz="2800" baseline="-25000" dirty="0"/>
              <a:t>0</a:t>
            </a:r>
            <a:r>
              <a:rPr lang="en-US" sz="2800" dirty="0"/>
              <a:t>/</a:t>
            </a:r>
            <a:r>
              <a:rPr lang="en-US" sz="2800" dirty="0" err="1"/>
              <a:t>P</a:t>
            </a:r>
            <a:r>
              <a:rPr lang="en-US" sz="2800" baseline="-25000" dirty="0" err="1"/>
              <a:t>n</a:t>
            </a:r>
            <a:r>
              <a:rPr lang="en-US" sz="2800" dirty="0"/>
              <a:t> – 1</a:t>
            </a:r>
            <a:r>
              <a:rPr lang="en-US" sz="2800" dirty="0">
                <a:ea typeface="ヒラギノ角ゴ Pro W3" pitchFamily="-65" charset="-128"/>
              </a:rPr>
              <a:t>) = </a:t>
            </a:r>
            <a:r>
              <a:rPr lang="en-US" sz="2800" dirty="0"/>
              <a:t>P</a:t>
            </a:r>
            <a:r>
              <a:rPr lang="en-US" sz="2800" baseline="-25000" dirty="0"/>
              <a:t>0 </a:t>
            </a:r>
            <a:r>
              <a:rPr lang="en-US" sz="2800" dirty="0"/>
              <a:t>–</a:t>
            </a:r>
            <a:r>
              <a:rPr lang="en-US" sz="2800" baseline="-25000" dirty="0"/>
              <a:t> </a:t>
            </a:r>
            <a:r>
              <a:rPr lang="en-US" sz="2800" dirty="0" err="1"/>
              <a:t>P</a:t>
            </a:r>
            <a:r>
              <a:rPr lang="en-US" sz="2800" baseline="-25000" dirty="0" err="1"/>
              <a:t>n</a:t>
            </a:r>
            <a:r>
              <a:rPr lang="en-US" sz="2800" baseline="-25000" dirty="0"/>
              <a:t> </a:t>
            </a:r>
            <a:r>
              <a:rPr lang="en-US" sz="2800" dirty="0"/>
              <a:t>=</a:t>
            </a:r>
            <a:r>
              <a:rPr lang="en-US" sz="2800" baseline="-25000" dirty="0"/>
              <a:t> </a:t>
            </a:r>
            <a:r>
              <a:rPr lang="en-US" sz="2800" dirty="0">
                <a:ea typeface="ヒラギノ角ゴ Pro W3" pitchFamily="-65" charset="-128"/>
              </a:rPr>
              <a:t>1 – </a:t>
            </a:r>
            <a:r>
              <a:rPr lang="en-US" sz="2800" dirty="0" err="1">
                <a:ea typeface="ヒラギノ角ゴ Pro W3" pitchFamily="-65" charset="-128"/>
              </a:rPr>
              <a:t>P</a:t>
            </a:r>
            <a:r>
              <a:rPr lang="en-US" sz="2800" baseline="-25000" dirty="0" err="1">
                <a:ea typeface="ヒラギノ角ゴ Pro W3" pitchFamily="-65" charset="-128"/>
              </a:rPr>
              <a:t>n</a:t>
            </a: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46</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31467748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500"/>
                                  </p:iterate>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500"/>
                                  </p:iterate>
                                  <p:childTnLst>
                                    <p:set>
                                      <p:cBhvr>
                                        <p:cTn id="18"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500"/>
                                  </p:iterate>
                                  <p:childTnLst>
                                    <p:set>
                                      <p:cBhvr>
                                        <p:cTn id="22"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Market Value of a Swap</a:t>
            </a: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800" dirty="0">
                <a:ea typeface="ヒラギノ角ゴ Pro W3" pitchFamily="-65" charset="-128"/>
              </a:rPr>
              <a:t>Example 9.22 , Swap Rate is .0772422</a:t>
            </a:r>
          </a:p>
          <a:p>
            <a:pPr eaLnBrk="1" hangingPunct="1">
              <a:lnSpc>
                <a:spcPct val="90000"/>
              </a:lnSpc>
            </a:pPr>
            <a:r>
              <a:rPr lang="en-US" sz="2800" dirty="0">
                <a:ea typeface="ヒラギノ角ゴ Pro W3" pitchFamily="-65" charset="-128"/>
              </a:rPr>
              <a:t>What is MV at end of year 2 of 5 year swap?</a:t>
            </a:r>
          </a:p>
          <a:p>
            <a:pPr eaLnBrk="1" hangingPunct="1">
              <a:lnSpc>
                <a:spcPct val="90000"/>
              </a:lnSpc>
            </a:pPr>
            <a:r>
              <a:rPr lang="en-US" sz="2800" dirty="0">
                <a:ea typeface="ヒラギノ角ゴ Pro W3" pitchFamily="-65" charset="-128"/>
              </a:rPr>
              <a:t>What would swap rate be on new 3 year swap?</a:t>
            </a:r>
          </a:p>
          <a:p>
            <a:pPr eaLnBrk="1" hangingPunct="1">
              <a:lnSpc>
                <a:spcPct val="90000"/>
              </a:lnSpc>
            </a:pPr>
            <a:r>
              <a:rPr lang="en-US" sz="2800" dirty="0" err="1"/>
              <a:t>R</a:t>
            </a:r>
            <a:r>
              <a:rPr lang="en-US" sz="2800" baseline="-25000" dirty="0" err="1"/>
              <a:t>New</a:t>
            </a:r>
            <a:r>
              <a:rPr lang="en-US" sz="2800" dirty="0"/>
              <a:t> = [1 – </a:t>
            </a:r>
            <a:r>
              <a:rPr lang="en-US" sz="2800" dirty="0" err="1"/>
              <a:t>P</a:t>
            </a:r>
            <a:r>
              <a:rPr lang="en-US" sz="2800" baseline="-25000" dirty="0" err="1"/>
              <a:t>t</a:t>
            </a:r>
            <a:r>
              <a:rPr lang="en-US" sz="2800" baseline="-50000" dirty="0" err="1"/>
              <a:t>n</a:t>
            </a:r>
            <a:r>
              <a:rPr lang="en-US" sz="2800" dirty="0"/>
              <a:t> ]/ Σ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p>
          <a:p>
            <a:pPr eaLnBrk="1" hangingPunct="1">
              <a:lnSpc>
                <a:spcPct val="90000"/>
              </a:lnSpc>
            </a:pPr>
            <a:r>
              <a:rPr lang="en-US" sz="2800" dirty="0" err="1"/>
              <a:t>R</a:t>
            </a:r>
            <a:r>
              <a:rPr lang="en-US" sz="2800" baseline="-25000" dirty="0" err="1"/>
              <a:t>New</a:t>
            </a:r>
            <a:r>
              <a:rPr lang="en-US" sz="2800" dirty="0"/>
              <a:t> = (1-.792731)/2.590162</a:t>
            </a:r>
          </a:p>
          <a:p>
            <a:pPr eaLnBrk="1" hangingPunct="1">
              <a:lnSpc>
                <a:spcPct val="90000"/>
              </a:lnSpc>
            </a:pPr>
            <a:r>
              <a:rPr lang="en-US" sz="2800" dirty="0">
                <a:ea typeface="ヒラギノ角ゴ Pro W3" pitchFamily="-65" charset="-128"/>
              </a:rPr>
              <a:t>         = .080022</a:t>
            </a:r>
          </a:p>
          <a:p>
            <a:pPr eaLnBrk="1" hangingPunct="1">
              <a:lnSpc>
                <a:spcPct val="90000"/>
              </a:lnSpc>
            </a:pPr>
            <a:endParaRPr lang="en-US" sz="2800" dirty="0">
              <a:ea typeface="ヒラギノ角ゴ Pro W3" pitchFamily="-65" charset="-128"/>
            </a:endParaRPr>
          </a:p>
          <a:p>
            <a:pPr eaLnBrk="1" hangingPunct="1">
              <a:lnSpc>
                <a:spcPct val="90000"/>
              </a:lnSpc>
            </a:pPr>
            <a:r>
              <a:rPr lang="en-US" sz="2800" dirty="0">
                <a:ea typeface="ヒラギノ角ゴ Pro W3" pitchFamily="-65" charset="-128"/>
              </a:rPr>
              <a:t>MV = PV(</a:t>
            </a:r>
            <a:r>
              <a:rPr lang="en-US" sz="2800" dirty="0" err="1">
                <a:ea typeface="ヒラギノ角ゴ Pro W3" pitchFamily="-65" charset="-128"/>
              </a:rPr>
              <a:t>R</a:t>
            </a:r>
            <a:r>
              <a:rPr lang="en-US" sz="2800" baseline="-25000" dirty="0" err="1">
                <a:ea typeface="ヒラギノ角ゴ Pro W3" pitchFamily="-65" charset="-128"/>
              </a:rPr>
              <a:t>New</a:t>
            </a:r>
            <a:r>
              <a:rPr lang="en-US" sz="2800" dirty="0">
                <a:ea typeface="ヒラギノ角ゴ Pro W3" pitchFamily="-65" charset="-128"/>
              </a:rPr>
              <a:t>- R)</a:t>
            </a:r>
          </a:p>
          <a:p>
            <a:pPr eaLnBrk="1" hangingPunct="1">
              <a:lnSpc>
                <a:spcPct val="90000"/>
              </a:lnSpc>
            </a:pPr>
            <a:r>
              <a:rPr lang="en-US" sz="2800" dirty="0">
                <a:ea typeface="ヒラギノ角ゴ Pro W3" pitchFamily="-65" charset="-128"/>
              </a:rPr>
              <a:t>        = 2.590162 (.080022 - .0772422)= +0.007199</a:t>
            </a: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47</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3" name="Table 2"/>
          <p:cNvGraphicFramePr>
            <a:graphicFrameLocks noGrp="1"/>
          </p:cNvGraphicFramePr>
          <p:nvPr>
            <p:extLst/>
          </p:nvPr>
        </p:nvGraphicFramePr>
        <p:xfrm>
          <a:off x="4800600" y="2743200"/>
          <a:ext cx="4114800" cy="210312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xmlns="" val="2362142782"/>
                    </a:ext>
                  </a:extLst>
                </a:gridCol>
                <a:gridCol w="1371600">
                  <a:extLst>
                    <a:ext uri="{9D8B030D-6E8A-4147-A177-3AD203B41FA5}">
                      <a16:colId xmlns:a16="http://schemas.microsoft.com/office/drawing/2014/main" xmlns="" val="2233664586"/>
                    </a:ext>
                  </a:extLst>
                </a:gridCol>
                <a:gridCol w="1371600">
                  <a:extLst>
                    <a:ext uri="{9D8B030D-6E8A-4147-A177-3AD203B41FA5}">
                      <a16:colId xmlns:a16="http://schemas.microsoft.com/office/drawing/2014/main" xmlns="" val="3632547463"/>
                    </a:ext>
                  </a:extLst>
                </a:gridCol>
              </a:tblGrid>
              <a:tr h="602974">
                <a:tc>
                  <a:txBody>
                    <a:bodyPr/>
                    <a:lstStyle/>
                    <a:p>
                      <a:r>
                        <a:rPr lang="en-US" dirty="0"/>
                        <a:t>Years</a:t>
                      </a:r>
                      <a:r>
                        <a:rPr lang="en-US" baseline="0" dirty="0"/>
                        <a:t> to Maturity</a:t>
                      </a:r>
                      <a:endParaRPr lang="en-US" dirty="0"/>
                    </a:p>
                  </a:txBody>
                  <a:tcPr/>
                </a:tc>
                <a:tc>
                  <a:txBody>
                    <a:bodyPr/>
                    <a:lstStyle/>
                    <a:p>
                      <a:r>
                        <a:rPr lang="en-US" dirty="0"/>
                        <a:t>Spot Rate</a:t>
                      </a:r>
                    </a:p>
                  </a:txBody>
                  <a:tcPr/>
                </a:tc>
                <a:tc>
                  <a:txBody>
                    <a:bodyPr/>
                    <a:lstStyle/>
                    <a:p>
                      <a:r>
                        <a:rPr lang="en-US" dirty="0"/>
                        <a:t>Zero Bond Price</a:t>
                      </a:r>
                    </a:p>
                  </a:txBody>
                  <a:tcPr/>
                </a:tc>
                <a:extLst>
                  <a:ext uri="{0D108BD9-81ED-4DB2-BD59-A6C34878D82A}">
                    <a16:rowId xmlns:a16="http://schemas.microsoft.com/office/drawing/2014/main" xmlns="" val="1617430118"/>
                  </a:ext>
                </a:extLst>
              </a:tr>
              <a:tr h="344557">
                <a:tc>
                  <a:txBody>
                    <a:bodyPr/>
                    <a:lstStyle/>
                    <a:p>
                      <a:r>
                        <a:rPr lang="en-US" dirty="0"/>
                        <a:t>1</a:t>
                      </a:r>
                    </a:p>
                  </a:txBody>
                  <a:tcPr/>
                </a:tc>
                <a:tc>
                  <a:txBody>
                    <a:bodyPr/>
                    <a:lstStyle/>
                    <a:p>
                      <a:r>
                        <a:rPr lang="en-US" dirty="0"/>
                        <a:t>.0710</a:t>
                      </a:r>
                    </a:p>
                  </a:txBody>
                  <a:tcPr/>
                </a:tc>
                <a:tc>
                  <a:txBody>
                    <a:bodyPr/>
                    <a:lstStyle/>
                    <a:p>
                      <a:r>
                        <a:rPr lang="en-US" dirty="0"/>
                        <a:t>0.933707</a:t>
                      </a:r>
                    </a:p>
                  </a:txBody>
                  <a:tcPr/>
                </a:tc>
                <a:extLst>
                  <a:ext uri="{0D108BD9-81ED-4DB2-BD59-A6C34878D82A}">
                    <a16:rowId xmlns:a16="http://schemas.microsoft.com/office/drawing/2014/main" xmlns="" val="363398224"/>
                  </a:ext>
                </a:extLst>
              </a:tr>
              <a:tr h="344557">
                <a:tc>
                  <a:txBody>
                    <a:bodyPr/>
                    <a:lstStyle/>
                    <a:p>
                      <a:r>
                        <a:rPr lang="en-US" dirty="0"/>
                        <a:t>2</a:t>
                      </a:r>
                    </a:p>
                  </a:txBody>
                  <a:tcPr/>
                </a:tc>
                <a:tc>
                  <a:txBody>
                    <a:bodyPr/>
                    <a:lstStyle/>
                    <a:p>
                      <a:r>
                        <a:rPr lang="en-US" dirty="0"/>
                        <a:t>.0760</a:t>
                      </a:r>
                    </a:p>
                  </a:txBody>
                  <a:tcPr/>
                </a:tc>
                <a:tc>
                  <a:txBody>
                    <a:bodyPr/>
                    <a:lstStyle/>
                    <a:p>
                      <a:r>
                        <a:rPr lang="en-US" dirty="0"/>
                        <a:t>0.863724</a:t>
                      </a:r>
                    </a:p>
                  </a:txBody>
                  <a:tcPr/>
                </a:tc>
                <a:extLst>
                  <a:ext uri="{0D108BD9-81ED-4DB2-BD59-A6C34878D82A}">
                    <a16:rowId xmlns:a16="http://schemas.microsoft.com/office/drawing/2014/main" xmlns="" val="1703938286"/>
                  </a:ext>
                </a:extLst>
              </a:tr>
              <a:tr h="344557">
                <a:tc>
                  <a:txBody>
                    <a:bodyPr/>
                    <a:lstStyle/>
                    <a:p>
                      <a:r>
                        <a:rPr lang="en-US" dirty="0"/>
                        <a:t>3</a:t>
                      </a:r>
                    </a:p>
                  </a:txBody>
                  <a:tcPr/>
                </a:tc>
                <a:tc>
                  <a:txBody>
                    <a:bodyPr/>
                    <a:lstStyle/>
                    <a:p>
                      <a:r>
                        <a:rPr lang="en-US" dirty="0"/>
                        <a:t>.0805</a:t>
                      </a:r>
                    </a:p>
                  </a:txBody>
                  <a:tcPr/>
                </a:tc>
                <a:tc>
                  <a:txBody>
                    <a:bodyPr/>
                    <a:lstStyle/>
                    <a:p>
                      <a:r>
                        <a:rPr lang="en-US" dirty="0"/>
                        <a:t>0.792731</a:t>
                      </a:r>
                    </a:p>
                  </a:txBody>
                  <a:tcPr/>
                </a:tc>
                <a:extLst>
                  <a:ext uri="{0D108BD9-81ED-4DB2-BD59-A6C34878D82A}">
                    <a16:rowId xmlns:a16="http://schemas.microsoft.com/office/drawing/2014/main" xmlns="" val="747620966"/>
                  </a:ext>
                </a:extLst>
              </a:tr>
              <a:tr h="344557">
                <a:tc>
                  <a:txBody>
                    <a:bodyPr/>
                    <a:lstStyle/>
                    <a:p>
                      <a:r>
                        <a:rPr lang="en-US" dirty="0"/>
                        <a:t>Sum</a:t>
                      </a:r>
                    </a:p>
                  </a:txBody>
                  <a:tcPr/>
                </a:tc>
                <a:tc>
                  <a:txBody>
                    <a:bodyPr/>
                    <a:lstStyle/>
                    <a:p>
                      <a:endParaRPr lang="en-US"/>
                    </a:p>
                  </a:txBody>
                  <a:tcPr/>
                </a:tc>
                <a:tc>
                  <a:txBody>
                    <a:bodyPr/>
                    <a:lstStyle/>
                    <a:p>
                      <a:r>
                        <a:rPr lang="en-US" dirty="0"/>
                        <a:t>2.590162</a:t>
                      </a:r>
                    </a:p>
                  </a:txBody>
                  <a:tcPr/>
                </a:tc>
                <a:extLst>
                  <a:ext uri="{0D108BD9-81ED-4DB2-BD59-A6C34878D82A}">
                    <a16:rowId xmlns:a16="http://schemas.microsoft.com/office/drawing/2014/main" xmlns="" val="1047666112"/>
                  </a:ext>
                </a:extLst>
              </a:tr>
            </a:tbl>
          </a:graphicData>
        </a:graphic>
      </p:graphicFrame>
    </p:spTree>
    <p:extLst>
      <p:ext uri="{BB962C8B-B14F-4D97-AF65-F5344CB8AC3E}">
        <p14:creationId xmlns:p14="http://schemas.microsoft.com/office/powerpoint/2010/main" val="12019964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500"/>
                                  </p:iterate>
                                  <p:childTnLst>
                                    <p:set>
                                      <p:cBhvr>
                                        <p:cTn id="22"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915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iterate type="lt">
                                    <p:tmAbs val="500"/>
                                  </p:iterate>
                                  <p:childTnLst>
                                    <p:set>
                                      <p:cBhvr>
                                        <p:cTn id="34"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Market Value of a Swap</a:t>
            </a: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800" dirty="0">
                <a:ea typeface="ヒラギノ角ゴ Pro W3" pitchFamily="-65" charset="-128"/>
              </a:rPr>
              <a:t>MV with non-level notional</a:t>
            </a:r>
          </a:p>
          <a:p>
            <a:pPr eaLnBrk="1" hangingPunct="1">
              <a:lnSpc>
                <a:spcPct val="90000"/>
              </a:lnSpc>
            </a:pPr>
            <a:r>
              <a:rPr lang="en-US" sz="2800" dirty="0" err="1"/>
              <a:t>R</a:t>
            </a:r>
            <a:r>
              <a:rPr lang="en-US" sz="2800" baseline="-25000" dirty="0" err="1"/>
              <a:t>numerator</a:t>
            </a:r>
            <a:r>
              <a:rPr lang="en-US" sz="2800" dirty="0"/>
              <a:t> = Σ</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a:t>f</a:t>
            </a:r>
            <a:r>
              <a:rPr lang="en-US" sz="2800" baseline="50000" dirty="0"/>
              <a:t>*</a:t>
            </a:r>
            <a:r>
              <a:rPr lang="en-US" sz="2800" baseline="-25000" dirty="0"/>
              <a:t>[t</a:t>
            </a:r>
            <a:r>
              <a:rPr lang="en-US" sz="2800" baseline="-50000" dirty="0"/>
              <a:t>k-1</a:t>
            </a:r>
            <a:r>
              <a:rPr lang="en-US" sz="2800" baseline="-25000" dirty="0"/>
              <a:t>, </a:t>
            </a:r>
            <a:r>
              <a:rPr lang="en-US" sz="2800" baseline="-25000" dirty="0" err="1"/>
              <a:t>t</a:t>
            </a:r>
            <a:r>
              <a:rPr lang="en-US" sz="2800" baseline="-50000" dirty="0" err="1"/>
              <a:t>k</a:t>
            </a:r>
            <a:r>
              <a:rPr lang="en-US" sz="2800" baseline="-25000" dirty="0"/>
              <a:t>]</a:t>
            </a:r>
          </a:p>
          <a:p>
            <a:pPr eaLnBrk="1" hangingPunct="1">
              <a:lnSpc>
                <a:spcPct val="90000"/>
              </a:lnSpc>
            </a:pPr>
            <a:r>
              <a:rPr lang="en-US" sz="2800" dirty="0"/>
              <a:t>f</a:t>
            </a:r>
            <a:r>
              <a:rPr lang="en-US" sz="2800" baseline="50000" dirty="0"/>
              <a:t>*</a:t>
            </a:r>
            <a:r>
              <a:rPr lang="en-US" sz="2800" baseline="-25000" dirty="0"/>
              <a:t>[t</a:t>
            </a:r>
            <a:r>
              <a:rPr lang="en-US" sz="2800" baseline="-50000" dirty="0"/>
              <a:t>k-1</a:t>
            </a:r>
            <a:r>
              <a:rPr lang="en-US" sz="2800" baseline="-25000" dirty="0"/>
              <a:t>, </a:t>
            </a:r>
            <a:r>
              <a:rPr lang="en-US" sz="2800" baseline="-25000" dirty="0" err="1"/>
              <a:t>t</a:t>
            </a:r>
            <a:r>
              <a:rPr lang="en-US" sz="2800" baseline="-50000" dirty="0" err="1"/>
              <a:t>k</a:t>
            </a:r>
            <a:r>
              <a:rPr lang="en-US" sz="2800" baseline="-25000" dirty="0"/>
              <a:t>] =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t>- 1 =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endParaRPr lang="en-US" sz="2800" dirty="0"/>
          </a:p>
          <a:p>
            <a:pPr eaLnBrk="1" hangingPunct="1">
              <a:lnSpc>
                <a:spcPct val="90000"/>
              </a:lnSpc>
            </a:pPr>
            <a:r>
              <a:rPr lang="en-US" sz="2800" dirty="0" err="1"/>
              <a:t>R</a:t>
            </a:r>
            <a:r>
              <a:rPr lang="en-US" sz="2800" baseline="-25000" dirty="0" err="1"/>
              <a:t>numerator</a:t>
            </a:r>
            <a:r>
              <a:rPr lang="en-US" sz="2800" dirty="0"/>
              <a:t> = Σ</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a:t>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endParaRPr lang="en-US" sz="2800" baseline="-50000" dirty="0">
              <a:ea typeface="ヒラギノ角ゴ Pro W3" pitchFamily="-65" charset="-128"/>
            </a:endParaRPr>
          </a:p>
          <a:p>
            <a:pPr eaLnBrk="1" hangingPunct="1">
              <a:lnSpc>
                <a:spcPct val="90000"/>
              </a:lnSpc>
            </a:pPr>
            <a:r>
              <a:rPr lang="en-US" sz="2800" dirty="0">
                <a:ea typeface="ヒラギノ角ゴ Pro W3" pitchFamily="-65" charset="-128"/>
              </a:rPr>
              <a:t>                =</a:t>
            </a:r>
            <a:r>
              <a:rPr lang="en-US" sz="2800" dirty="0"/>
              <a:t> Σ</a:t>
            </a:r>
            <a:r>
              <a:rPr lang="en-US" sz="2800" dirty="0">
                <a:ea typeface="ヒラギノ角ゴ Pro W3" pitchFamily="-65" charset="-128"/>
              </a:rPr>
              <a:t>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a:t>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p>
          <a:p>
            <a:pPr eaLnBrk="1" hangingPunct="1">
              <a:lnSpc>
                <a:spcPct val="90000"/>
              </a:lnSpc>
            </a:pPr>
            <a:r>
              <a:rPr lang="en-US" sz="2800" dirty="0">
                <a:ea typeface="ヒラギノ角ゴ Pro W3" pitchFamily="-65" charset="-128"/>
              </a:rPr>
              <a:t>R = </a:t>
            </a:r>
            <a:r>
              <a:rPr lang="en-US" sz="2800" dirty="0"/>
              <a:t>Σ</a:t>
            </a:r>
            <a:r>
              <a:rPr lang="en-US" sz="2800" dirty="0">
                <a:ea typeface="ヒラギノ角ゴ Pro W3" pitchFamily="-65" charset="-128"/>
              </a:rPr>
              <a:t>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a:t>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a:t>Σ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42795705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400"/>
                                  </p:iterate>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400"/>
                                  </p:iterate>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400"/>
                                  </p:iterate>
                                  <p:childTnLst>
                                    <p:set>
                                      <p:cBhvr>
                                        <p:cTn id="18"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400"/>
                                  </p:iterate>
                                  <p:childTnLst>
                                    <p:set>
                                      <p:cBhvr>
                                        <p:cTn id="22"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457200" y="704850"/>
            <a:ext cx="8229600" cy="590550"/>
          </a:xfrm>
        </p:spPr>
        <p:txBody>
          <a:bodyPr/>
          <a:lstStyle/>
          <a:p>
            <a:pPr eaLnBrk="1" hangingPunct="1"/>
            <a:r>
              <a:rPr lang="en-US" sz="3600" b="1" dirty="0">
                <a:ea typeface="ヒラギノ角ゴ Pro W3" pitchFamily="-65" charset="-128"/>
              </a:rPr>
              <a:t>Market Value of a Swap</a:t>
            </a:r>
          </a:p>
        </p:txBody>
      </p:sp>
      <p:sp>
        <p:nvSpPr>
          <p:cNvPr id="49155" name="Rectangle 5"/>
          <p:cNvSpPr>
            <a:spLocks noGrp="1" noChangeArrowheads="1"/>
          </p:cNvSpPr>
          <p:nvPr>
            <p:ph idx="1"/>
          </p:nvPr>
        </p:nvSpPr>
        <p:spPr>
          <a:xfrm>
            <a:off x="304800" y="1295400"/>
            <a:ext cx="8529638" cy="4403725"/>
          </a:xfrm>
        </p:spPr>
        <p:txBody>
          <a:bodyPr/>
          <a:lstStyle/>
          <a:p>
            <a:pPr eaLnBrk="1" hangingPunct="1">
              <a:lnSpc>
                <a:spcPct val="90000"/>
              </a:lnSpc>
            </a:pPr>
            <a:r>
              <a:rPr lang="en-US" sz="2800" dirty="0">
                <a:ea typeface="ヒラギノ角ゴ Pro W3" pitchFamily="-65" charset="-128"/>
              </a:rPr>
              <a:t>R = </a:t>
            </a:r>
            <a:r>
              <a:rPr lang="en-US" sz="2800" dirty="0"/>
              <a:t>Σ</a:t>
            </a:r>
            <a:r>
              <a:rPr lang="en-US" sz="2800" dirty="0">
                <a:ea typeface="ヒラギノ角ゴ Pro W3" pitchFamily="-65" charset="-128"/>
              </a:rPr>
              <a:t>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r>
              <a:rPr lang="en-US" sz="2800" dirty="0"/>
              <a:t> (</a:t>
            </a:r>
            <a:r>
              <a:rPr lang="en-US" sz="2800" dirty="0">
                <a:ea typeface="ヒラギノ角ゴ Pro W3" pitchFamily="-65" charset="-128"/>
              </a:rPr>
              <a:t>P</a:t>
            </a:r>
            <a:r>
              <a:rPr lang="en-US" sz="2800" baseline="-25000" dirty="0">
                <a:ea typeface="ヒラギノ角ゴ Pro W3" pitchFamily="-65" charset="-128"/>
              </a:rPr>
              <a:t>t</a:t>
            </a:r>
            <a:r>
              <a:rPr lang="en-US" sz="2800" baseline="-50000" dirty="0">
                <a:ea typeface="ヒラギノ角ゴ Pro W3" pitchFamily="-65" charset="-128"/>
              </a:rPr>
              <a:t>k-1</a:t>
            </a:r>
            <a:r>
              <a:rPr lang="en-US" sz="2800" dirty="0">
                <a:ea typeface="ヒラギノ角ゴ Pro W3" pitchFamily="-65" charset="-128"/>
              </a:rPr>
              <a:t>-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a:t>Σ </a:t>
            </a:r>
            <a:r>
              <a:rPr lang="en-US" sz="2800" dirty="0" err="1">
                <a:ea typeface="ヒラギノ角ゴ Pro W3" pitchFamily="-65" charset="-128"/>
              </a:rPr>
              <a:t>P</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 </a:t>
            </a:r>
            <a:r>
              <a:rPr lang="en-US" sz="2800" dirty="0" err="1">
                <a:ea typeface="ヒラギノ角ゴ Pro W3" pitchFamily="-65" charset="-128"/>
              </a:rPr>
              <a:t>Q</a:t>
            </a:r>
            <a:r>
              <a:rPr lang="en-US" sz="2800" baseline="-25000" dirty="0" err="1">
                <a:ea typeface="ヒラギノ角ゴ Pro W3" pitchFamily="-65" charset="-128"/>
              </a:rPr>
              <a:t>t</a:t>
            </a:r>
            <a:r>
              <a:rPr lang="en-US" sz="2800" baseline="-50000" dirty="0" err="1">
                <a:ea typeface="ヒラギノ角ゴ Pro W3" pitchFamily="-65" charset="-128"/>
              </a:rPr>
              <a:t>k</a:t>
            </a:r>
            <a:r>
              <a:rPr lang="en-US" sz="2800" dirty="0">
                <a:ea typeface="ヒラギノ角ゴ Pro W3" pitchFamily="-65" charset="-128"/>
              </a:rPr>
              <a:t> </a:t>
            </a:r>
          </a:p>
          <a:p>
            <a:pPr eaLnBrk="1" hangingPunct="1">
              <a:lnSpc>
                <a:spcPct val="90000"/>
              </a:lnSpc>
            </a:pPr>
            <a:r>
              <a:rPr lang="en-US" sz="2800" dirty="0">
                <a:ea typeface="ヒラギノ角ゴ Pro W3" pitchFamily="-65" charset="-128"/>
              </a:rPr>
              <a:t>Example </a:t>
            </a:r>
            <a:r>
              <a:rPr lang="en-US" sz="2800">
                <a:ea typeface="ヒラギノ角ゴ Pro W3" pitchFamily="-65" charset="-128"/>
              </a:rPr>
              <a:t>9.24 from </a:t>
            </a:r>
            <a:r>
              <a:rPr lang="en-US" sz="2800" dirty="0">
                <a:ea typeface="ヒラギノ角ゴ Pro W3" pitchFamily="-65" charset="-128"/>
              </a:rPr>
              <a:t>9.9 swap rate = .07760723</a:t>
            </a: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endParaRPr lang="en-US" sz="2800" dirty="0">
              <a:ea typeface="ヒラギノ角ゴ Pro W3" pitchFamily="-65" charset="-128"/>
            </a:endParaRPr>
          </a:p>
          <a:p>
            <a:pPr eaLnBrk="1" hangingPunct="1">
              <a:lnSpc>
                <a:spcPct val="90000"/>
              </a:lnSpc>
            </a:pPr>
            <a:r>
              <a:rPr lang="en-US" sz="2800" dirty="0" err="1">
                <a:ea typeface="ヒラギノ角ゴ Pro W3" pitchFamily="-65" charset="-128"/>
              </a:rPr>
              <a:t>R</a:t>
            </a:r>
            <a:r>
              <a:rPr lang="en-US" sz="2800" baseline="-25000" dirty="0" err="1">
                <a:ea typeface="ヒラギノ角ゴ Pro W3" pitchFamily="-65" charset="-128"/>
              </a:rPr>
              <a:t>new</a:t>
            </a:r>
            <a:r>
              <a:rPr lang="en-US" sz="2800" dirty="0">
                <a:ea typeface="ヒラギノ角ゴ Pro W3" pitchFamily="-65" charset="-128"/>
              </a:rPr>
              <a:t> = 42.730501/633.563008 =  .06744475</a:t>
            </a:r>
          </a:p>
          <a:p>
            <a:pPr eaLnBrk="1" hangingPunct="1">
              <a:lnSpc>
                <a:spcPct val="90000"/>
              </a:lnSpc>
            </a:pPr>
            <a:r>
              <a:rPr lang="en-US" sz="2800" dirty="0">
                <a:ea typeface="ヒラギノ角ゴ Pro W3" pitchFamily="-65" charset="-128"/>
              </a:rPr>
              <a:t>MV = 633.563008(.06744475 - .07760723) = -6.438571</a:t>
            </a:r>
          </a:p>
          <a:p>
            <a:pPr eaLnBrk="1" hangingPunct="1">
              <a:lnSpc>
                <a:spcPct val="90000"/>
              </a:lnSpc>
            </a:pPr>
            <a:endParaRPr lang="en-US" sz="2800" dirty="0">
              <a:ea typeface="ヒラギノ角ゴ Pro W3" pitchFamily="-65" charset="-128"/>
            </a:endParaRPr>
          </a:p>
        </p:txBody>
      </p:sp>
      <p:sp>
        <p:nvSpPr>
          <p:cNvPr id="4" name="Slide Number Placeholder 3"/>
          <p:cNvSpPr>
            <a:spLocks noGrp="1"/>
          </p:cNvSpPr>
          <p:nvPr>
            <p:ph type="sldNum" sz="quarter" idx="12"/>
          </p:nvPr>
        </p:nvSpPr>
        <p:spPr/>
        <p:txBody>
          <a:bodyPr/>
          <a:lstStyle/>
          <a:p>
            <a:pPr>
              <a:defRPr/>
            </a:pPr>
            <a:fld id="{CB011A82-09F8-42C2-AFB4-A5E26467AD61}"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graphicFrame>
        <p:nvGraphicFramePr>
          <p:cNvPr id="2" name="Table 1"/>
          <p:cNvGraphicFramePr>
            <a:graphicFrameLocks noGrp="1"/>
          </p:cNvGraphicFramePr>
          <p:nvPr>
            <p:extLst/>
          </p:nvPr>
        </p:nvGraphicFramePr>
        <p:xfrm>
          <a:off x="609599" y="2514600"/>
          <a:ext cx="7467601" cy="1752600"/>
        </p:xfrm>
        <a:graphic>
          <a:graphicData uri="http://schemas.openxmlformats.org/drawingml/2006/table">
            <a:tbl>
              <a:tblPr firstRow="1" bandRow="1">
                <a:tableStyleId>{5C22544A-7EE6-4342-B048-85BDC9FD1C3A}</a:tableStyleId>
              </a:tblPr>
              <a:tblGrid>
                <a:gridCol w="1244600">
                  <a:extLst>
                    <a:ext uri="{9D8B030D-6E8A-4147-A177-3AD203B41FA5}">
                      <a16:colId xmlns:a16="http://schemas.microsoft.com/office/drawing/2014/main" xmlns="" val="3072505675"/>
                    </a:ext>
                  </a:extLst>
                </a:gridCol>
                <a:gridCol w="889000">
                  <a:extLst>
                    <a:ext uri="{9D8B030D-6E8A-4147-A177-3AD203B41FA5}">
                      <a16:colId xmlns:a16="http://schemas.microsoft.com/office/drawing/2014/main" xmlns="" val="3174585369"/>
                    </a:ext>
                  </a:extLst>
                </a:gridCol>
                <a:gridCol w="838200">
                  <a:extLst>
                    <a:ext uri="{9D8B030D-6E8A-4147-A177-3AD203B41FA5}">
                      <a16:colId xmlns:a16="http://schemas.microsoft.com/office/drawing/2014/main" xmlns="" val="3379939894"/>
                    </a:ext>
                  </a:extLst>
                </a:gridCol>
                <a:gridCol w="1524000">
                  <a:extLst>
                    <a:ext uri="{9D8B030D-6E8A-4147-A177-3AD203B41FA5}">
                      <a16:colId xmlns:a16="http://schemas.microsoft.com/office/drawing/2014/main" xmlns="" val="944183258"/>
                    </a:ext>
                  </a:extLst>
                </a:gridCol>
                <a:gridCol w="1600200">
                  <a:extLst>
                    <a:ext uri="{9D8B030D-6E8A-4147-A177-3AD203B41FA5}">
                      <a16:colId xmlns:a16="http://schemas.microsoft.com/office/drawing/2014/main" xmlns="" val="1490638941"/>
                    </a:ext>
                  </a:extLst>
                </a:gridCol>
                <a:gridCol w="1371601">
                  <a:extLst>
                    <a:ext uri="{9D8B030D-6E8A-4147-A177-3AD203B41FA5}">
                      <a16:colId xmlns:a16="http://schemas.microsoft.com/office/drawing/2014/main" xmlns="" val="3983689472"/>
                    </a:ext>
                  </a:extLst>
                </a:gridCol>
              </a:tblGrid>
              <a:tr h="370840">
                <a:tc>
                  <a:txBody>
                    <a:bodyPr/>
                    <a:lstStyle/>
                    <a:p>
                      <a:r>
                        <a:rPr lang="en-US" dirty="0"/>
                        <a:t>New Time</a:t>
                      </a:r>
                    </a:p>
                  </a:txBody>
                  <a:tcPr/>
                </a:tc>
                <a:tc>
                  <a:txBody>
                    <a:bodyPr/>
                    <a:lstStyle/>
                    <a:p>
                      <a:r>
                        <a:rPr lang="en-US" dirty="0"/>
                        <a:t>Spot</a:t>
                      </a:r>
                    </a:p>
                  </a:txBody>
                  <a:tcPr/>
                </a:tc>
                <a:tc>
                  <a:txBody>
                    <a:bodyPr/>
                    <a:lstStyle/>
                    <a:p>
                      <a:r>
                        <a:rPr lang="en-US" dirty="0" err="1"/>
                        <a:t>Q</a:t>
                      </a:r>
                      <a:r>
                        <a:rPr lang="en-US" baseline="-25000" dirty="0" err="1"/>
                        <a:t>k</a:t>
                      </a:r>
                      <a:endParaRPr lang="en-US" baseline="-25000" dirty="0"/>
                    </a:p>
                  </a:txBody>
                  <a:tcPr/>
                </a:tc>
                <a:tc>
                  <a:txBody>
                    <a:bodyPr/>
                    <a:lstStyle/>
                    <a:p>
                      <a:r>
                        <a:rPr lang="en-US" dirty="0" err="1"/>
                        <a:t>P</a:t>
                      </a:r>
                      <a:r>
                        <a:rPr lang="en-US" baseline="-25000" dirty="0" err="1"/>
                        <a:t>k</a:t>
                      </a:r>
                      <a:endParaRPr lang="en-US" baseline="-25000" dirty="0"/>
                    </a:p>
                  </a:txBody>
                  <a:tcPr/>
                </a:tc>
                <a:tc>
                  <a:txBody>
                    <a:bodyPr/>
                    <a:lstStyle/>
                    <a:p>
                      <a:r>
                        <a:rPr lang="en-US" dirty="0" err="1"/>
                        <a:t>Q</a:t>
                      </a:r>
                      <a:r>
                        <a:rPr lang="en-US" baseline="-25000" dirty="0" err="1"/>
                        <a:t>k</a:t>
                      </a:r>
                      <a:r>
                        <a:rPr lang="en-US" dirty="0"/>
                        <a:t>*(P</a:t>
                      </a:r>
                      <a:r>
                        <a:rPr lang="en-US" baseline="-25000" dirty="0"/>
                        <a:t>k-1</a:t>
                      </a:r>
                      <a:r>
                        <a:rPr lang="en-US" dirty="0"/>
                        <a:t> – </a:t>
                      </a:r>
                      <a:r>
                        <a:rPr lang="en-US" dirty="0" err="1"/>
                        <a:t>P</a:t>
                      </a:r>
                      <a:r>
                        <a:rPr lang="en-US" baseline="-25000" dirty="0" err="1"/>
                        <a:t>k</a:t>
                      </a:r>
                      <a:r>
                        <a:rPr lang="en-US" dirty="0"/>
                        <a:t>)</a:t>
                      </a:r>
                    </a:p>
                  </a:txBody>
                  <a:tcPr/>
                </a:tc>
                <a:tc>
                  <a:txBody>
                    <a:bodyPr/>
                    <a:lstStyle/>
                    <a:p>
                      <a:r>
                        <a:rPr lang="en-US" dirty="0" err="1"/>
                        <a:t>P</a:t>
                      </a:r>
                      <a:r>
                        <a:rPr lang="en-US" baseline="-25000" dirty="0" err="1"/>
                        <a:t>k</a:t>
                      </a:r>
                      <a:r>
                        <a:rPr lang="en-US" dirty="0"/>
                        <a:t>*</a:t>
                      </a:r>
                      <a:r>
                        <a:rPr lang="en-US" dirty="0" err="1"/>
                        <a:t>Q</a:t>
                      </a:r>
                      <a:r>
                        <a:rPr lang="en-US" baseline="-25000" dirty="0" err="1"/>
                        <a:t>k</a:t>
                      </a:r>
                      <a:endParaRPr lang="en-US" baseline="-25000" dirty="0"/>
                    </a:p>
                  </a:txBody>
                  <a:tcPr/>
                </a:tc>
                <a:extLst>
                  <a:ext uri="{0D108BD9-81ED-4DB2-BD59-A6C34878D82A}">
                    <a16:rowId xmlns:a16="http://schemas.microsoft.com/office/drawing/2014/main" xmlns="" val="1152817314"/>
                  </a:ext>
                </a:extLst>
              </a:tr>
              <a:tr h="370840">
                <a:tc>
                  <a:txBody>
                    <a:bodyPr/>
                    <a:lstStyle/>
                    <a:p>
                      <a:r>
                        <a:rPr lang="en-US" dirty="0"/>
                        <a:t>1</a:t>
                      </a:r>
                    </a:p>
                  </a:txBody>
                  <a:tcPr/>
                </a:tc>
                <a:tc>
                  <a:txBody>
                    <a:bodyPr/>
                    <a:lstStyle/>
                    <a:p>
                      <a:r>
                        <a:rPr lang="en-US" dirty="0"/>
                        <a:t>.0630</a:t>
                      </a:r>
                    </a:p>
                  </a:txBody>
                  <a:tcPr/>
                </a:tc>
                <a:tc>
                  <a:txBody>
                    <a:bodyPr/>
                    <a:lstStyle/>
                    <a:p>
                      <a:r>
                        <a:rPr lang="en-US" dirty="0"/>
                        <a:t>300</a:t>
                      </a:r>
                    </a:p>
                  </a:txBody>
                  <a:tcPr/>
                </a:tc>
                <a:tc>
                  <a:txBody>
                    <a:bodyPr/>
                    <a:lstStyle/>
                    <a:p>
                      <a:r>
                        <a:rPr lang="en-US" dirty="0"/>
                        <a:t>0.94073377</a:t>
                      </a:r>
                    </a:p>
                  </a:txBody>
                  <a:tcPr/>
                </a:tc>
                <a:tc>
                  <a:txBody>
                    <a:bodyPr/>
                    <a:lstStyle/>
                    <a:p>
                      <a:r>
                        <a:rPr lang="en-US" dirty="0"/>
                        <a:t>17.779868</a:t>
                      </a:r>
                    </a:p>
                  </a:txBody>
                  <a:tcPr/>
                </a:tc>
                <a:tc>
                  <a:txBody>
                    <a:bodyPr/>
                    <a:lstStyle/>
                    <a:p>
                      <a:r>
                        <a:rPr lang="en-US" dirty="0"/>
                        <a:t>282.220132</a:t>
                      </a:r>
                    </a:p>
                  </a:txBody>
                  <a:tcPr/>
                </a:tc>
                <a:extLst>
                  <a:ext uri="{0D108BD9-81ED-4DB2-BD59-A6C34878D82A}">
                    <a16:rowId xmlns:a16="http://schemas.microsoft.com/office/drawing/2014/main" xmlns="" val="984740868"/>
                  </a:ext>
                </a:extLst>
              </a:tr>
              <a:tr h="370840">
                <a:tc>
                  <a:txBody>
                    <a:bodyPr/>
                    <a:lstStyle/>
                    <a:p>
                      <a:r>
                        <a:rPr lang="en-US" dirty="0"/>
                        <a:t>2</a:t>
                      </a:r>
                    </a:p>
                  </a:txBody>
                  <a:tcPr/>
                </a:tc>
                <a:tc>
                  <a:txBody>
                    <a:bodyPr/>
                    <a:lstStyle/>
                    <a:p>
                      <a:r>
                        <a:rPr lang="en-US" dirty="0"/>
                        <a:t>.0670</a:t>
                      </a:r>
                    </a:p>
                  </a:txBody>
                  <a:tcPr/>
                </a:tc>
                <a:tc>
                  <a:txBody>
                    <a:bodyPr/>
                    <a:lstStyle/>
                    <a:p>
                      <a:r>
                        <a:rPr lang="en-US" dirty="0"/>
                        <a:t>400</a:t>
                      </a:r>
                    </a:p>
                  </a:txBody>
                  <a:tcPr/>
                </a:tc>
                <a:tc>
                  <a:txBody>
                    <a:bodyPr/>
                    <a:lstStyle/>
                    <a:p>
                      <a:r>
                        <a:rPr lang="en-US" dirty="0"/>
                        <a:t>0.87835719</a:t>
                      </a:r>
                    </a:p>
                  </a:txBody>
                  <a:tcPr/>
                </a:tc>
                <a:tc>
                  <a:txBody>
                    <a:bodyPr/>
                    <a:lstStyle/>
                    <a:p>
                      <a:r>
                        <a:rPr lang="en-US" dirty="0"/>
                        <a:t>24.950633</a:t>
                      </a:r>
                    </a:p>
                  </a:txBody>
                  <a:tcPr/>
                </a:tc>
                <a:tc>
                  <a:txBody>
                    <a:bodyPr/>
                    <a:lstStyle/>
                    <a:p>
                      <a:r>
                        <a:rPr lang="en-US" dirty="0"/>
                        <a:t>351.342876</a:t>
                      </a:r>
                    </a:p>
                  </a:txBody>
                  <a:tcPr/>
                </a:tc>
                <a:extLst>
                  <a:ext uri="{0D108BD9-81ED-4DB2-BD59-A6C34878D82A}">
                    <a16:rowId xmlns:a16="http://schemas.microsoft.com/office/drawing/2014/main" xmlns="" val="1644461134"/>
                  </a:ext>
                </a:extLst>
              </a:tr>
              <a:tr h="370840">
                <a:tc>
                  <a:txBody>
                    <a:bodyPr/>
                    <a:lstStyle/>
                    <a:p>
                      <a:r>
                        <a:rPr lang="en-US" dirty="0"/>
                        <a:t>Sum</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42.730501</a:t>
                      </a:r>
                    </a:p>
                  </a:txBody>
                  <a:tcPr/>
                </a:tc>
                <a:tc>
                  <a:txBody>
                    <a:bodyPr/>
                    <a:lstStyle/>
                    <a:p>
                      <a:r>
                        <a:rPr lang="en-US" dirty="0"/>
                        <a:t>633.563008</a:t>
                      </a:r>
                    </a:p>
                  </a:txBody>
                  <a:tcPr/>
                </a:tc>
                <a:extLst>
                  <a:ext uri="{0D108BD9-81ED-4DB2-BD59-A6C34878D82A}">
                    <a16:rowId xmlns:a16="http://schemas.microsoft.com/office/drawing/2014/main" xmlns="" val="2737623038"/>
                  </a:ext>
                </a:extLst>
              </a:tr>
            </a:tbl>
          </a:graphicData>
        </a:graphic>
      </p:graphicFrame>
    </p:spTree>
    <p:extLst>
      <p:ext uri="{BB962C8B-B14F-4D97-AF65-F5344CB8AC3E}">
        <p14:creationId xmlns:p14="http://schemas.microsoft.com/office/powerpoint/2010/main" val="6502412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300"/>
                                  </p:iterate>
                                  <p:childTnLst>
                                    <p:set>
                                      <p:cBhvr>
                                        <p:cTn id="14" dur="1" fill="hold">
                                          <p:stCondLst>
                                            <p:cond delay="0"/>
                                          </p:stCondLst>
                                        </p:cTn>
                                        <p:tgtEl>
                                          <p:spTgt spid="4915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300"/>
                                  </p:iterate>
                                  <p:childTnLst>
                                    <p:set>
                                      <p:cBhvr>
                                        <p:cTn id="18"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FE137D40-124D-4F33-A54C-6FFD9DD1D6EA}" type="slidenum">
              <a:rPr lang="en-US" sz="1400"/>
              <a:pPr algn="r"/>
              <a:t>5</a:t>
            </a:fld>
            <a:endParaRPr lang="en-US" sz="1400"/>
          </a:p>
        </p:txBody>
      </p:sp>
      <p:sp>
        <p:nvSpPr>
          <p:cNvPr id="12291"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err="1"/>
              <a:t>McD</a:t>
            </a:r>
            <a:r>
              <a:rPr lang="en-US" altLang="ja-JP" sz="3600" b="1" dirty="0"/>
              <a:t> Chapter 1 Introduction to Derivatives</a:t>
            </a:r>
            <a:endParaRPr lang="en-US" sz="3600" b="1" dirty="0"/>
          </a:p>
        </p:txBody>
      </p:sp>
      <p:sp>
        <p:nvSpPr>
          <p:cNvPr id="11268" name="Rectangle 3"/>
          <p:cNvSpPr>
            <a:spLocks noGrp="1" noChangeArrowheads="1"/>
          </p:cNvSpPr>
          <p:nvPr>
            <p:ph type="body" idx="4294967295"/>
          </p:nvPr>
        </p:nvSpPr>
        <p:spPr>
          <a:xfrm>
            <a:off x="457200" y="1600200"/>
            <a:ext cx="8229600" cy="4389438"/>
          </a:xfrm>
        </p:spPr>
        <p:txBody>
          <a:bodyPr/>
          <a:lstStyle/>
          <a:p>
            <a:pPr marL="609600" indent="-609600">
              <a:buFontTx/>
              <a:buNone/>
              <a:defRPr/>
            </a:pPr>
            <a:r>
              <a:rPr lang="en-US" altLang="ja-JP" dirty="0">
                <a:ea typeface="MS PGothic" pitchFamily="34" charset="-128"/>
              </a:rPr>
              <a:t>What is Risk?</a:t>
            </a:r>
          </a:p>
          <a:p>
            <a:pPr lvl="1">
              <a:defRPr/>
            </a:pPr>
            <a:r>
              <a:rPr lang="en-US" sz="2000" dirty="0"/>
              <a:t>Chance That Stuff Happens, Typically in Investments Defined as Volatility</a:t>
            </a:r>
          </a:p>
          <a:p>
            <a:pPr>
              <a:defRPr/>
            </a:pPr>
            <a:r>
              <a:rPr lang="en-US" dirty="0"/>
              <a:t>Volatility of What?</a:t>
            </a:r>
          </a:p>
          <a:p>
            <a:pPr lvl="1">
              <a:defRPr/>
            </a:pPr>
            <a:r>
              <a:rPr lang="en-US" sz="2000" dirty="0"/>
              <a:t>Price Moves of the Stock/Portfolio or Total Value of the Portfolio</a:t>
            </a:r>
          </a:p>
          <a:p>
            <a:pPr marL="609600" indent="-609600">
              <a:buFontTx/>
              <a:buNone/>
              <a:defRPr/>
            </a:pPr>
            <a:r>
              <a:rPr lang="en-US" altLang="ja-JP" dirty="0">
                <a:ea typeface="MS PGothic" pitchFamily="34" charset="-128"/>
              </a:rPr>
              <a:t>Diversifiable risk - Risk that is, in the limit, eliminated by combining a large number of assets in a portfolio.</a:t>
            </a:r>
          </a:p>
          <a:p>
            <a:pPr marL="609600" indent="-609600">
              <a:buFontTx/>
              <a:buNone/>
              <a:defRPr/>
            </a:pPr>
            <a:r>
              <a:rPr lang="en-US" altLang="ja-JP" dirty="0">
                <a:ea typeface="MS PGothic" pitchFamily="34" charset="-128"/>
              </a:rPr>
              <a:t>Non-diversifiable risk - risk that remains after a large number of assets are combined in a portfolio. </a:t>
            </a:r>
          </a:p>
          <a:p>
            <a:pPr marL="609600" indent="-609600">
              <a:buFontTx/>
              <a:buNone/>
              <a:defRPr/>
            </a:pPr>
            <a:endParaRPr lang="en-US" altLang="ja-JP" dirty="0">
              <a:ea typeface="MS PGothic" pitchFamily="34" charset="-128"/>
            </a:endParaRPr>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 2017, FM-25-17 </a:t>
            </a:r>
            <a:r>
              <a:rPr lang="en-US" sz="2400" i="1" dirty="0"/>
              <a:t>Interest Rate Swaps, </a:t>
            </a:r>
            <a:r>
              <a:rPr lang="en-US" sz="2400" dirty="0"/>
              <a:t>Jeffrey Beckley, Society of Actuaries, Inc. All Rights Reserved. Used under Fair Use.</a:t>
            </a:r>
          </a:p>
          <a:p>
            <a:r>
              <a:rPr lang="en-US" sz="2400" dirty="0"/>
              <a:t>© 2017, </a:t>
            </a:r>
            <a:r>
              <a:rPr lang="en-US" sz="2400" dirty="0" err="1"/>
              <a:t>Actex</a:t>
            </a:r>
            <a:r>
              <a:rPr lang="en-US" sz="2400" dirty="0"/>
              <a:t> Study Manual for SOA Exam FM, Spring 2017 Edition, </a:t>
            </a:r>
            <a:r>
              <a:rPr lang="en-US" sz="2400" dirty="0" err="1"/>
              <a:t>Dinius</a:t>
            </a:r>
            <a:r>
              <a:rPr lang="en-US" sz="2400" dirty="0"/>
              <a:t>, et. Al., </a:t>
            </a:r>
            <a:r>
              <a:rPr lang="en-US" sz="2400" dirty="0" err="1"/>
              <a:t>Actex</a:t>
            </a:r>
            <a:r>
              <a:rPr lang="en-US" sz="2400" dirty="0"/>
              <a:t> Learning, All Rights Reserved. Used under Fair Use.</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A77B9B6C-FD40-491E-BAD3-07EF45E44149}"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a:t>© 2017 Owens Consulting of Ocean City, LLC</a:t>
            </a:r>
          </a:p>
        </p:txBody>
      </p:sp>
    </p:spTree>
    <p:extLst>
      <p:ext uri="{BB962C8B-B14F-4D97-AF65-F5344CB8AC3E}">
        <p14:creationId xmlns:p14="http://schemas.microsoft.com/office/powerpoint/2010/main" val="4443820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41575"/>
          </a:xfrm>
        </p:spPr>
        <p:txBody>
          <a:bodyPr rtlCol="0">
            <a:normAutofit fontScale="90000"/>
          </a:bodyPr>
          <a:lstStyle/>
          <a:p>
            <a:pPr eaLnBrk="1" fontAlgn="auto" hangingPunct="1">
              <a:spcAft>
                <a:spcPts val="0"/>
              </a:spcAft>
              <a:defRPr/>
            </a:pPr>
            <a:r>
              <a:rPr lang="en-US" dirty="0"/>
              <a:t>Exam FM Module 8:</a:t>
            </a:r>
            <a:br>
              <a:rPr lang="en-US" dirty="0"/>
            </a:br>
            <a:r>
              <a:rPr lang="en-US" dirty="0"/>
              <a:t>Section 8.4</a:t>
            </a:r>
            <a:br>
              <a:rPr lang="en-US" dirty="0"/>
            </a:br>
            <a:r>
              <a:rPr lang="en-US" dirty="0"/>
              <a:t>Market Makers &amp; Bid-Ask Spread</a:t>
            </a:r>
          </a:p>
        </p:txBody>
      </p:sp>
      <p:sp>
        <p:nvSpPr>
          <p:cNvPr id="5123" name="Subtitle 2"/>
          <p:cNvSpPr>
            <a:spLocks noGrp="1"/>
          </p:cNvSpPr>
          <p:nvPr>
            <p:ph type="subTitle" idx="1"/>
          </p:nvPr>
        </p:nvSpPr>
        <p:spPr>
          <a:xfrm>
            <a:off x="1371600" y="4724400"/>
            <a:ext cx="6400800" cy="914400"/>
          </a:xfrm>
        </p:spPr>
        <p:txBody>
          <a:bodyPr/>
          <a:lstStyle/>
          <a:p>
            <a:pPr marR="0" eaLnBrk="1" hangingPunct="1">
              <a:lnSpc>
                <a:spcPct val="60000"/>
              </a:lnSpc>
              <a:buFont typeface="Arial" charset="0"/>
              <a:buNone/>
            </a:pPr>
            <a:r>
              <a:rPr lang="en-US" sz="2400" dirty="0">
                <a:solidFill>
                  <a:srgbClr val="000000"/>
                </a:solidFill>
              </a:rPr>
              <a:t>Instructor: Mr. Richard Owens, FSA, CFA </a:t>
            </a:r>
          </a:p>
          <a:p>
            <a:pPr marR="0" eaLnBrk="1" hangingPunct="1">
              <a:lnSpc>
                <a:spcPct val="60000"/>
              </a:lnSpc>
              <a:buFont typeface="Arial" charset="0"/>
              <a:buNone/>
            </a:pPr>
            <a:r>
              <a:rPr lang="en-US" sz="2400" dirty="0">
                <a:solidFill>
                  <a:srgbClr val="000000"/>
                </a:solidFill>
              </a:rPr>
              <a:t>Instructor, Ball State University</a:t>
            </a:r>
          </a:p>
          <a:p>
            <a:pPr marR="0" eaLnBrk="1" hangingPunct="1">
              <a:lnSpc>
                <a:spcPct val="60000"/>
              </a:lnSpc>
              <a:buFont typeface="Arial" charset="0"/>
              <a:buNone/>
            </a:pPr>
            <a:r>
              <a:rPr lang="en-US" sz="2400" dirty="0">
                <a:solidFill>
                  <a:srgbClr val="000000"/>
                </a:solidFill>
              </a:rPr>
              <a:t>VP &amp; Senior Actuary, MetLife (Retired)</a:t>
            </a:r>
          </a:p>
        </p:txBody>
      </p:sp>
    </p:spTree>
    <p:extLst>
      <p:ext uri="{BB962C8B-B14F-4D97-AF65-F5344CB8AC3E}">
        <p14:creationId xmlns:p14="http://schemas.microsoft.com/office/powerpoint/2010/main" val="20984640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04850"/>
            <a:ext cx="8229600" cy="895350"/>
          </a:xfrm>
        </p:spPr>
        <p:txBody>
          <a:bodyPr/>
          <a:lstStyle/>
          <a:p>
            <a:r>
              <a:rPr lang="en-US" sz="3600" b="1" dirty="0"/>
              <a:t>What Do Market-Makers Do?</a:t>
            </a:r>
          </a:p>
        </p:txBody>
      </p:sp>
      <p:sp>
        <p:nvSpPr>
          <p:cNvPr id="8195" name="Content Placeholder 2"/>
          <p:cNvSpPr>
            <a:spLocks noGrp="1"/>
          </p:cNvSpPr>
          <p:nvPr>
            <p:ph idx="1"/>
          </p:nvPr>
        </p:nvSpPr>
        <p:spPr>
          <a:xfrm>
            <a:off x="457200" y="1600200"/>
            <a:ext cx="8229600" cy="4389438"/>
          </a:xfrm>
        </p:spPr>
        <p:txBody>
          <a:bodyPr/>
          <a:lstStyle/>
          <a:p>
            <a:r>
              <a:rPr lang="en-US" dirty="0"/>
              <a:t>Retail Example</a:t>
            </a:r>
          </a:p>
          <a:p>
            <a:pPr lvl="1"/>
            <a:r>
              <a:rPr lang="en-US" dirty="0"/>
              <a:t>You, Store, Manufacturer</a:t>
            </a:r>
          </a:p>
          <a:p>
            <a:pPr lvl="2"/>
            <a:r>
              <a:rPr lang="en-US" dirty="0"/>
              <a:t>Retail Store Buys Inventory from Manufacturer</a:t>
            </a:r>
          </a:p>
          <a:p>
            <a:pPr lvl="2"/>
            <a:r>
              <a:rPr lang="en-US" dirty="0"/>
              <a:t>Retail Store Holds Inventory, Stands Ready to Sell to You</a:t>
            </a:r>
          </a:p>
          <a:p>
            <a:pPr lvl="2"/>
            <a:r>
              <a:rPr lang="en-US" dirty="0"/>
              <a:t>Generally, Goods Flow in One Direction</a:t>
            </a:r>
          </a:p>
          <a:p>
            <a:pPr lvl="2"/>
            <a:r>
              <a:rPr lang="en-US" dirty="0"/>
              <a:t>You  ← Retail Store ← Manufacturer</a:t>
            </a:r>
          </a:p>
          <a:p>
            <a:pPr lvl="2">
              <a:buFont typeface="Wingdings 2" pitchFamily="18" charset="2"/>
              <a:buNone/>
            </a:pPr>
            <a:endParaRPr lang="en-US" dirty="0"/>
          </a:p>
          <a:p>
            <a:pPr lvl="1"/>
            <a:endParaRPr lang="en-US" dirty="0"/>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CB011A82-09F8-42C2-AFB4-A5E26467AD61}" type="slidenum">
              <a:rPr lang="en-US" smtClean="0"/>
              <a:pPr>
                <a:defRPr/>
              </a:pPr>
              <a:t>52</a:t>
            </a:fld>
            <a:endParaRPr lang="en-US" dirty="0"/>
          </a:p>
        </p:txBody>
      </p:sp>
    </p:spTree>
    <p:extLst>
      <p:ext uri="{BB962C8B-B14F-4D97-AF65-F5344CB8AC3E}">
        <p14:creationId xmlns:p14="http://schemas.microsoft.com/office/powerpoint/2010/main" val="297315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04850"/>
            <a:ext cx="8229600" cy="895350"/>
          </a:xfrm>
        </p:spPr>
        <p:txBody>
          <a:bodyPr/>
          <a:lstStyle/>
          <a:p>
            <a:r>
              <a:rPr lang="en-US" sz="4400" dirty="0"/>
              <a:t/>
            </a:r>
            <a:br>
              <a:rPr lang="en-US" sz="4400" dirty="0"/>
            </a:br>
            <a:r>
              <a:rPr lang="en-US" sz="3600" b="1" dirty="0"/>
              <a:t>What Do Market-Makers Do?</a:t>
            </a:r>
          </a:p>
        </p:txBody>
      </p:sp>
      <p:sp>
        <p:nvSpPr>
          <p:cNvPr id="9219" name="Content Placeholder 2"/>
          <p:cNvSpPr>
            <a:spLocks noGrp="1"/>
          </p:cNvSpPr>
          <p:nvPr>
            <p:ph idx="1"/>
          </p:nvPr>
        </p:nvSpPr>
        <p:spPr>
          <a:xfrm>
            <a:off x="457200" y="1600200"/>
            <a:ext cx="8229600" cy="4389438"/>
          </a:xfrm>
        </p:spPr>
        <p:txBody>
          <a:bodyPr/>
          <a:lstStyle/>
          <a:p>
            <a:r>
              <a:rPr lang="en-US" dirty="0"/>
              <a:t>Investment Example</a:t>
            </a:r>
          </a:p>
          <a:p>
            <a:pPr lvl="1"/>
            <a:r>
              <a:rPr lang="en-US" dirty="0"/>
              <a:t>Investor 1, Market Maker, Investor 2</a:t>
            </a:r>
          </a:p>
          <a:p>
            <a:pPr lvl="2"/>
            <a:r>
              <a:rPr lang="en-US" dirty="0"/>
              <a:t>Market-Maker Buys “Inventory” from Investor 2</a:t>
            </a:r>
          </a:p>
          <a:p>
            <a:pPr lvl="2"/>
            <a:r>
              <a:rPr lang="en-US" dirty="0"/>
              <a:t>Market-Maker Holds “Inventory”, Stands Ready to Sell to Investor 1</a:t>
            </a:r>
          </a:p>
          <a:p>
            <a:pPr lvl="2"/>
            <a:r>
              <a:rPr lang="en-US" dirty="0"/>
              <a:t>Investor 1 and Investor 2 interchangeable </a:t>
            </a:r>
          </a:p>
          <a:p>
            <a:pPr lvl="2"/>
            <a:r>
              <a:rPr lang="en-US" dirty="0"/>
              <a:t>“Goods” Flow in Two Directions</a:t>
            </a:r>
          </a:p>
          <a:p>
            <a:pPr lvl="2"/>
            <a:r>
              <a:rPr lang="en-US" dirty="0"/>
              <a:t>Investor 1 ↔ Market-Maker ↔ Investor 2</a:t>
            </a:r>
          </a:p>
          <a:p>
            <a:pPr lvl="2"/>
            <a:r>
              <a:rPr lang="en-US" dirty="0"/>
              <a:t>Market-Maker Stands Ready to Buy or Sell</a:t>
            </a:r>
          </a:p>
          <a:p>
            <a:pPr lvl="3"/>
            <a:r>
              <a:rPr lang="en-US" dirty="0"/>
              <a:t>What Happens When Market-Maker Does Not Buy/Sell?</a:t>
            </a:r>
          </a:p>
          <a:p>
            <a:pPr lvl="2"/>
            <a:endParaRPr lang="en-US" dirty="0"/>
          </a:p>
          <a:p>
            <a:pPr lvl="1"/>
            <a:endParaRPr lang="en-US" dirty="0"/>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CB011A82-09F8-42C2-AFB4-A5E26467AD61}" type="slidenum">
              <a:rPr lang="en-US" smtClean="0"/>
              <a:pPr>
                <a:defRPr/>
              </a:pPr>
              <a:t>53</a:t>
            </a:fld>
            <a:endParaRPr lang="en-US" dirty="0"/>
          </a:p>
        </p:txBody>
      </p:sp>
    </p:spTree>
    <p:extLst>
      <p:ext uri="{BB962C8B-B14F-4D97-AF65-F5344CB8AC3E}">
        <p14:creationId xmlns:p14="http://schemas.microsoft.com/office/powerpoint/2010/main" val="39678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1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1E4B793-8C5D-47C6-974B-DAEBEBEA7418}" type="slidenum">
              <a:rPr lang="en-US" sz="1400"/>
              <a:pPr algn="r"/>
              <a:t>54</a:t>
            </a:fld>
            <a:endParaRPr lang="en-US" sz="1400" dirty="0"/>
          </a:p>
        </p:txBody>
      </p:sp>
      <p:sp>
        <p:nvSpPr>
          <p:cNvPr id="21507"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a:t>McD Chapter 1 Introduction to Derivatives</a:t>
            </a:r>
            <a:endParaRPr lang="en-US" sz="3600" b="1" dirty="0"/>
          </a:p>
        </p:txBody>
      </p:sp>
      <p:sp>
        <p:nvSpPr>
          <p:cNvPr id="15364" name="Rectangle 3"/>
          <p:cNvSpPr>
            <a:spLocks noGrp="1" noChangeArrowheads="1"/>
          </p:cNvSpPr>
          <p:nvPr>
            <p:ph type="body" idx="4294967295"/>
          </p:nvPr>
        </p:nvSpPr>
        <p:spPr>
          <a:xfrm>
            <a:off x="457200" y="1600200"/>
            <a:ext cx="8229600" cy="4389438"/>
          </a:xfrm>
        </p:spPr>
        <p:txBody>
          <a:bodyPr/>
          <a:lstStyle/>
          <a:p>
            <a:pPr marL="609600" indent="-609600">
              <a:buFontTx/>
              <a:buNone/>
            </a:pPr>
            <a:r>
              <a:rPr lang="en-US" altLang="ja-JP" dirty="0">
                <a:ea typeface="MS PGothic" pitchFamily="34" charset="-128"/>
              </a:rPr>
              <a:t>Market-maker - a trader in an asset, commodity, or derivative who simultaneously offers:</a:t>
            </a:r>
          </a:p>
          <a:p>
            <a:pPr marL="990600" lvl="1" indent="-533400"/>
            <a:r>
              <a:rPr lang="en-US" altLang="ja-JP" dirty="0">
                <a:ea typeface="MS PGothic" pitchFamily="34" charset="-128"/>
              </a:rPr>
              <a:t>to buy at one price (bid price) or </a:t>
            </a:r>
          </a:p>
          <a:p>
            <a:pPr marL="990600" lvl="1" indent="-533400"/>
            <a:r>
              <a:rPr lang="en-US" altLang="ja-JP" dirty="0">
                <a:ea typeface="MS PGothic" pitchFamily="34" charset="-128"/>
              </a:rPr>
              <a:t>to sell at a higher price (the offer price), </a:t>
            </a:r>
          </a:p>
          <a:p>
            <a:pPr marL="609600" indent="-609600">
              <a:buFontTx/>
              <a:buNone/>
            </a:pPr>
            <a:endParaRPr lang="en-US" altLang="ja-JP" sz="1600" dirty="0">
              <a:ea typeface="MS PGothic" pitchFamily="34" charset="-128"/>
            </a:endParaRPr>
          </a:p>
          <a:p>
            <a:pPr marL="609600" indent="-609600">
              <a:buFontTx/>
              <a:buNone/>
            </a:pPr>
            <a:r>
              <a:rPr lang="en-US" altLang="ja-JP" dirty="0">
                <a:ea typeface="MS PGothic" pitchFamily="34" charset="-128"/>
              </a:rPr>
              <a:t>thereby "making a market".</a:t>
            </a:r>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215B20E8-E0C2-47C9-ABD1-2E7A4A995CF3}" type="slidenum">
              <a:rPr lang="en-US" smtClean="0"/>
              <a:pPr>
                <a:defRPr/>
              </a:pPr>
              <a:t>54</a:t>
            </a:fld>
            <a:endParaRPr lang="en-US" dirty="0"/>
          </a:p>
        </p:txBody>
      </p:sp>
    </p:spTree>
    <p:extLst>
      <p:ext uri="{BB962C8B-B14F-4D97-AF65-F5344CB8AC3E}">
        <p14:creationId xmlns:p14="http://schemas.microsoft.com/office/powerpoint/2010/main" val="265995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E90D8E05-12F7-440D-A3A0-E2B767BE0E45}" type="slidenum">
              <a:rPr lang="en-US" sz="1400"/>
              <a:pPr algn="r"/>
              <a:t>55</a:t>
            </a:fld>
            <a:endParaRPr lang="en-US" sz="1400" dirty="0"/>
          </a:p>
        </p:txBody>
      </p:sp>
      <p:sp>
        <p:nvSpPr>
          <p:cNvPr id="22531"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a:t>McD Chapter 1 Introduction to Derivatives</a:t>
            </a:r>
            <a:endParaRPr lang="en-US" sz="3600" b="1" dirty="0"/>
          </a:p>
        </p:txBody>
      </p:sp>
      <p:sp>
        <p:nvSpPr>
          <p:cNvPr id="18436" name="Rectangle 3"/>
          <p:cNvSpPr>
            <a:spLocks noGrp="1" noChangeArrowheads="1"/>
          </p:cNvSpPr>
          <p:nvPr>
            <p:ph type="body" idx="4294967295"/>
          </p:nvPr>
        </p:nvSpPr>
        <p:spPr>
          <a:xfrm>
            <a:off x="457200" y="1600200"/>
            <a:ext cx="8229600" cy="4389438"/>
          </a:xfrm>
        </p:spPr>
        <p:txBody>
          <a:bodyPr/>
          <a:lstStyle/>
          <a:p>
            <a:pPr marL="609600" indent="-609600">
              <a:buFontTx/>
              <a:buNone/>
            </a:pPr>
            <a:r>
              <a:rPr lang="en-US" altLang="ja-JP" b="1" dirty="0">
                <a:ea typeface="MS PGothic" pitchFamily="34" charset="-128"/>
              </a:rPr>
              <a:t>Buying Financial Assets</a:t>
            </a:r>
          </a:p>
          <a:p>
            <a:pPr marL="609600" indent="-609600">
              <a:buFontTx/>
              <a:buNone/>
            </a:pPr>
            <a:r>
              <a:rPr lang="en-US" altLang="ja-JP" sz="2800" dirty="0">
                <a:ea typeface="MS PGothic" pitchFamily="34" charset="-128"/>
              </a:rPr>
              <a:t>Ask/Offer Price - the price at which a dealer or market-maker offers to sell a security.</a:t>
            </a:r>
          </a:p>
          <a:p>
            <a:pPr marL="609600" indent="-609600">
              <a:buFontTx/>
              <a:buNone/>
            </a:pPr>
            <a:r>
              <a:rPr lang="en-US" altLang="ja-JP" sz="2800" dirty="0">
                <a:ea typeface="MS PGothic" pitchFamily="34" charset="-128"/>
              </a:rPr>
              <a:t>Bid Price - the price at which a dealer or market-market buys a security.</a:t>
            </a:r>
          </a:p>
          <a:p>
            <a:pPr marL="609600" indent="-609600">
              <a:buFontTx/>
              <a:buNone/>
            </a:pPr>
            <a:r>
              <a:rPr lang="en-US" altLang="ja-JP" sz="2800" dirty="0">
                <a:ea typeface="MS PGothic" pitchFamily="34" charset="-128"/>
              </a:rPr>
              <a:t>Bid-Ask Spread - The difference between the bid price and the ask price.</a:t>
            </a:r>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215B20E8-E0C2-47C9-ABD1-2E7A4A995CF3}" type="slidenum">
              <a:rPr lang="en-US" smtClean="0"/>
              <a:pPr>
                <a:defRPr/>
              </a:pPr>
              <a:t>55</a:t>
            </a:fld>
            <a:endParaRPr lang="en-US" dirty="0"/>
          </a:p>
        </p:txBody>
      </p:sp>
    </p:spTree>
    <p:extLst>
      <p:ext uri="{BB962C8B-B14F-4D97-AF65-F5344CB8AC3E}">
        <p14:creationId xmlns:p14="http://schemas.microsoft.com/office/powerpoint/2010/main" val="1410945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30EC5F7-B02F-496D-BF72-FC8CCB7D645A}" type="slidenum">
              <a:rPr lang="en-US" sz="1400"/>
              <a:pPr algn="r"/>
              <a:t>56</a:t>
            </a:fld>
            <a:endParaRPr lang="en-US" sz="1400" dirty="0"/>
          </a:p>
        </p:txBody>
      </p:sp>
      <p:sp>
        <p:nvSpPr>
          <p:cNvPr id="23555"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a:t>McD Chapter 1 Introduction to Derivatives</a:t>
            </a:r>
            <a:endParaRPr lang="en-US" sz="3600" b="1" dirty="0"/>
          </a:p>
        </p:txBody>
      </p:sp>
      <p:sp>
        <p:nvSpPr>
          <p:cNvPr id="19460" name="Rectangle 3"/>
          <p:cNvSpPr>
            <a:spLocks noGrp="1" noChangeArrowheads="1"/>
          </p:cNvSpPr>
          <p:nvPr>
            <p:ph type="body" idx="4294967295"/>
          </p:nvPr>
        </p:nvSpPr>
        <p:spPr>
          <a:xfrm>
            <a:off x="457200" y="1600200"/>
            <a:ext cx="8229600" cy="4389438"/>
          </a:xfrm>
        </p:spPr>
        <p:txBody>
          <a:bodyPr/>
          <a:lstStyle/>
          <a:p>
            <a:pPr marL="609600" indent="-609600">
              <a:lnSpc>
                <a:spcPct val="90000"/>
              </a:lnSpc>
              <a:buFontTx/>
              <a:buNone/>
            </a:pPr>
            <a:r>
              <a:rPr lang="en-US" altLang="ja-JP" dirty="0">
                <a:ea typeface="MS PGothic" pitchFamily="34" charset="-128"/>
              </a:rPr>
              <a:t>How Do You Keep Bid/Ask Straight?</a:t>
            </a:r>
          </a:p>
          <a:p>
            <a:pPr marL="609600" indent="-609600">
              <a:lnSpc>
                <a:spcPct val="90000"/>
              </a:lnSpc>
              <a:buFontTx/>
              <a:buNone/>
            </a:pPr>
            <a:r>
              <a:rPr lang="en-US" altLang="ja-JP" dirty="0">
                <a:ea typeface="MS PGothic" pitchFamily="34" charset="-128"/>
              </a:rPr>
              <a:t>Remember, the Price Worse for You</a:t>
            </a:r>
          </a:p>
          <a:p>
            <a:pPr marL="609600" indent="-609600">
              <a:lnSpc>
                <a:spcPct val="90000"/>
              </a:lnSpc>
              <a:buFontTx/>
              <a:buNone/>
            </a:pPr>
            <a:r>
              <a:rPr lang="en-US" altLang="ja-JP" dirty="0">
                <a:ea typeface="MS PGothic" pitchFamily="34" charset="-128"/>
              </a:rPr>
              <a:t>Bid $40.95, Ask $41.05</a:t>
            </a:r>
          </a:p>
          <a:p>
            <a:pPr marL="976313" lvl="1" indent="-609600">
              <a:lnSpc>
                <a:spcPct val="90000"/>
              </a:lnSpc>
              <a:buFontTx/>
              <a:buNone/>
            </a:pPr>
            <a:r>
              <a:rPr lang="en-US" altLang="ja-JP" dirty="0">
                <a:ea typeface="MS PGothic" pitchFamily="34" charset="-128"/>
              </a:rPr>
              <a:t>Buying You Pay $41.05</a:t>
            </a:r>
          </a:p>
          <a:p>
            <a:pPr marL="976313" lvl="1" indent="-609600">
              <a:lnSpc>
                <a:spcPct val="90000"/>
              </a:lnSpc>
              <a:buFontTx/>
              <a:buNone/>
            </a:pPr>
            <a:r>
              <a:rPr lang="en-US" altLang="ja-JP" dirty="0">
                <a:ea typeface="MS PGothic" pitchFamily="34" charset="-128"/>
              </a:rPr>
              <a:t>Selling You Get $40.95</a:t>
            </a:r>
          </a:p>
          <a:p>
            <a:pPr marL="609600" indent="-609600">
              <a:lnSpc>
                <a:spcPct val="90000"/>
              </a:lnSpc>
              <a:buFontTx/>
              <a:buNone/>
            </a:pPr>
            <a:endParaRPr lang="en-US" altLang="ja-JP" dirty="0">
              <a:ea typeface="MS PGothic" pitchFamily="34" charset="-128"/>
            </a:endParaRPr>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215B20E8-E0C2-47C9-ABD1-2E7A4A995CF3}" type="slidenum">
              <a:rPr lang="en-US" smtClean="0"/>
              <a:pPr>
                <a:defRPr/>
              </a:pPr>
              <a:t>56</a:t>
            </a:fld>
            <a:endParaRPr lang="en-US" dirty="0"/>
          </a:p>
        </p:txBody>
      </p:sp>
    </p:spTree>
    <p:extLst>
      <p:ext uri="{BB962C8B-B14F-4D97-AF65-F5344CB8AC3E}">
        <p14:creationId xmlns:p14="http://schemas.microsoft.com/office/powerpoint/2010/main" val="221424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457200" y="704850"/>
            <a:ext cx="8229600" cy="971550"/>
          </a:xfrm>
        </p:spPr>
        <p:txBody>
          <a:bodyPr/>
          <a:lstStyle/>
          <a:p>
            <a:pPr eaLnBrk="1" hangingPunct="1"/>
            <a:r>
              <a:rPr lang="en-US" sz="3600" b="1" dirty="0">
                <a:ea typeface="ヒラギノ角ゴ Pro W3"/>
                <a:cs typeface="ヒラギノ角ゴ Pro W3"/>
              </a:rPr>
              <a:t>Transaction Costs and the Bid-Ask Spread</a:t>
            </a:r>
          </a:p>
        </p:txBody>
      </p:sp>
      <p:sp>
        <p:nvSpPr>
          <p:cNvPr id="18435" name="Rectangle 5"/>
          <p:cNvSpPr>
            <a:spLocks noGrp="1" noChangeArrowheads="1"/>
          </p:cNvSpPr>
          <p:nvPr>
            <p:ph idx="1"/>
          </p:nvPr>
        </p:nvSpPr>
        <p:spPr>
          <a:xfrm>
            <a:off x="457200" y="1600200"/>
            <a:ext cx="8229600" cy="4389438"/>
          </a:xfrm>
        </p:spPr>
        <p:txBody>
          <a:bodyPr/>
          <a:lstStyle/>
          <a:p>
            <a:pPr eaLnBrk="1" hangingPunct="1"/>
            <a:r>
              <a:rPr lang="en-US" dirty="0">
                <a:ea typeface="ヒラギノ角ゴ Pro W3"/>
                <a:cs typeface="ヒラギノ角ゴ Pro W3"/>
              </a:rPr>
              <a:t>Buying and selling a financial asset</a:t>
            </a:r>
          </a:p>
          <a:p>
            <a:pPr lvl="1" eaLnBrk="1" hangingPunct="1">
              <a:spcBef>
                <a:spcPct val="60000"/>
              </a:spcBef>
            </a:pPr>
            <a:r>
              <a:rPr lang="en-US" dirty="0">
                <a:ea typeface="ヒラギノ角ゴ Pro W3"/>
                <a:cs typeface="ヒラギノ角ゴ Pro W3"/>
              </a:rPr>
              <a:t>Brokers: commissions</a:t>
            </a:r>
          </a:p>
          <a:p>
            <a:pPr lvl="1" eaLnBrk="1" hangingPunct="1"/>
            <a:r>
              <a:rPr lang="en-US" dirty="0">
                <a:ea typeface="ヒラギノ角ゴ Pro W3"/>
                <a:cs typeface="ヒラギノ角ゴ Pro W3"/>
              </a:rPr>
              <a:t>Market-makers: bid-ask (offer) spread</a:t>
            </a:r>
          </a:p>
          <a:p>
            <a:pPr eaLnBrk="1" hangingPunct="1">
              <a:spcBef>
                <a:spcPct val="60000"/>
              </a:spcBef>
            </a:pPr>
            <a:r>
              <a:rPr lang="en-US" dirty="0">
                <a:ea typeface="ヒラギノ角ゴ Pro W3"/>
                <a:cs typeface="ヒラギノ角ゴ Pro W3"/>
              </a:rPr>
              <a:t>Example 1.1:  Buy and sell 100 shares of XYZ</a:t>
            </a:r>
          </a:p>
          <a:p>
            <a:pPr lvl="1" eaLnBrk="1" hangingPunct="1">
              <a:spcBef>
                <a:spcPct val="60000"/>
              </a:spcBef>
            </a:pPr>
            <a:r>
              <a:rPr lang="en-US" dirty="0">
                <a:ea typeface="ヒラギノ角ゴ Pro W3"/>
                <a:cs typeface="ヒラギノ角ゴ Pro W3"/>
              </a:rPr>
              <a:t>XYZ: bid = $49.75, offer = $50, commission = $15</a:t>
            </a:r>
          </a:p>
          <a:p>
            <a:pPr lvl="1" eaLnBrk="1" hangingPunct="1"/>
            <a:r>
              <a:rPr lang="en-US" dirty="0">
                <a:ea typeface="ヒラギノ角ゴ Pro W3"/>
                <a:cs typeface="ヒラギノ角ゴ Pro W3"/>
              </a:rPr>
              <a:t>Buy: (100 x $50) + $15 = $5,015</a:t>
            </a:r>
          </a:p>
          <a:p>
            <a:pPr lvl="1" eaLnBrk="1" hangingPunct="1"/>
            <a:r>
              <a:rPr lang="en-US" dirty="0">
                <a:ea typeface="ヒラギノ角ゴ Pro W3"/>
                <a:cs typeface="ヒラギノ角ゴ Pro W3"/>
              </a:rPr>
              <a:t>Sell: (100 x $49.75) </a:t>
            </a:r>
            <a:r>
              <a:rPr lang="en-US" sz="2000" dirty="0">
                <a:ea typeface="ヒラギノ角ゴ Pro W3"/>
                <a:cs typeface="ヒラギノ角ゴ Pro W3"/>
              </a:rPr>
              <a:t>–</a:t>
            </a:r>
            <a:r>
              <a:rPr lang="en-US" dirty="0">
                <a:ea typeface="ヒラギノ角ゴ Pro W3"/>
                <a:cs typeface="ヒラギノ角ゴ Pro W3"/>
              </a:rPr>
              <a:t> $15 = $4,960</a:t>
            </a:r>
          </a:p>
          <a:p>
            <a:pPr lvl="1" eaLnBrk="1" hangingPunct="1"/>
            <a:r>
              <a:rPr lang="en-US" dirty="0">
                <a:ea typeface="ヒラギノ角ゴ Pro W3"/>
                <a:cs typeface="ヒラギノ角ゴ Pro W3"/>
              </a:rPr>
              <a:t>Transaction cost: $5015 </a:t>
            </a:r>
            <a:r>
              <a:rPr lang="en-US" sz="2000" dirty="0">
                <a:ea typeface="ヒラギノ角ゴ Pro W3"/>
                <a:cs typeface="ヒラギノ角ゴ Pro W3"/>
              </a:rPr>
              <a:t>–</a:t>
            </a:r>
            <a:r>
              <a:rPr lang="en-US" dirty="0">
                <a:ea typeface="ヒラギノ角ゴ Pro W3"/>
                <a:cs typeface="ヒラギノ角ゴ Pro W3"/>
              </a:rPr>
              <a:t> $4,960 = $55</a:t>
            </a:r>
          </a:p>
        </p:txBody>
      </p:sp>
      <p:sp>
        <p:nvSpPr>
          <p:cNvPr id="4" name="Footer Placeholder 3"/>
          <p:cNvSpPr>
            <a:spLocks noGrp="1"/>
          </p:cNvSpPr>
          <p:nvPr>
            <p:ph type="ftr" sz="quarter" idx="11"/>
          </p:nvPr>
        </p:nvSpPr>
        <p:spPr/>
        <p:txBody>
          <a:bodyPr/>
          <a:lstStyle/>
          <a:p>
            <a:pPr>
              <a:defRPr/>
            </a:pPr>
            <a:r>
              <a:rPr lang="en-US" dirty="0"/>
              <a:t>© 2014 Owens Consulting of Ocean City, LLC</a:t>
            </a:r>
          </a:p>
        </p:txBody>
      </p:sp>
      <p:sp>
        <p:nvSpPr>
          <p:cNvPr id="5" name="Slide Number Placeholder 4"/>
          <p:cNvSpPr>
            <a:spLocks noGrp="1"/>
          </p:cNvSpPr>
          <p:nvPr>
            <p:ph type="sldNum" sz="quarter" idx="12"/>
          </p:nvPr>
        </p:nvSpPr>
        <p:spPr/>
        <p:txBody>
          <a:bodyPr/>
          <a:lstStyle/>
          <a:p>
            <a:pPr>
              <a:defRPr/>
            </a:pPr>
            <a:fld id="{CB011A82-09F8-42C2-AFB4-A5E26467AD61}" type="slidenum">
              <a:rPr lang="en-US" smtClean="0"/>
              <a:pPr>
                <a:defRPr/>
              </a:pPr>
              <a:t>57</a:t>
            </a:fld>
            <a:endParaRPr lang="en-US" dirty="0"/>
          </a:p>
        </p:txBody>
      </p:sp>
    </p:spTree>
    <p:extLst>
      <p:ext uri="{BB962C8B-B14F-4D97-AF65-F5344CB8AC3E}">
        <p14:creationId xmlns:p14="http://schemas.microsoft.com/office/powerpoint/2010/main" val="36383202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704850"/>
            <a:ext cx="8229600" cy="895350"/>
          </a:xfrm>
        </p:spPr>
        <p:txBody>
          <a:bodyPr/>
          <a:lstStyle/>
          <a:p>
            <a:r>
              <a:rPr lang="en-US" sz="3600" b="1" dirty="0"/>
              <a:t>Credits</a:t>
            </a:r>
          </a:p>
        </p:txBody>
      </p:sp>
      <p:sp>
        <p:nvSpPr>
          <p:cNvPr id="41987" name="Content Placeholder 2"/>
          <p:cNvSpPr>
            <a:spLocks noGrp="1"/>
          </p:cNvSpPr>
          <p:nvPr>
            <p:ph idx="1"/>
          </p:nvPr>
        </p:nvSpPr>
        <p:spPr>
          <a:xfrm>
            <a:off x="457200" y="1600200"/>
            <a:ext cx="8229600" cy="4465638"/>
          </a:xfrm>
        </p:spPr>
        <p:txBody>
          <a:bodyPr/>
          <a:lstStyle/>
          <a:p>
            <a:r>
              <a:rPr lang="en-US" sz="2400" dirty="0"/>
              <a:t>BA II Plus® is a trademark of Texas Instruments, registered in the U.S. and other countries.</a:t>
            </a:r>
          </a:p>
          <a:p>
            <a:r>
              <a:rPr lang="en-US" sz="2400" dirty="0"/>
              <a:t>© © 2006, </a:t>
            </a:r>
            <a:r>
              <a:rPr lang="en-US" sz="2400" i="1" dirty="0"/>
              <a:t>Derivative Markets</a:t>
            </a:r>
            <a:r>
              <a:rPr lang="en-US" sz="2400" dirty="0"/>
              <a:t>, 2</a:t>
            </a:r>
            <a:r>
              <a:rPr lang="en-US" sz="2400" baseline="30000" dirty="0"/>
              <a:t>nd</a:t>
            </a:r>
            <a:r>
              <a:rPr lang="en-US" sz="2400" dirty="0"/>
              <a:t> Edition, Robert McDonald, Pearson Education, Inc. All Rights Reserved. Used under Fair Use.</a:t>
            </a:r>
          </a:p>
          <a:p>
            <a:endParaRPr lang="en-US" sz="2400" dirty="0"/>
          </a:p>
          <a:p>
            <a:endParaRPr lang="en-US" dirty="0"/>
          </a:p>
          <a:p>
            <a:endParaRPr lang="en-US" dirty="0"/>
          </a:p>
        </p:txBody>
      </p:sp>
      <p:sp>
        <p:nvSpPr>
          <p:cNvPr id="5" name="Footer Placeholder 4"/>
          <p:cNvSpPr>
            <a:spLocks noGrp="1"/>
          </p:cNvSpPr>
          <p:nvPr>
            <p:ph type="ftr" sz="quarter" idx="11"/>
          </p:nvPr>
        </p:nvSpPr>
        <p:spPr/>
        <p:txBody>
          <a:bodyPr/>
          <a:lstStyle/>
          <a:p>
            <a:pPr>
              <a:defRPr/>
            </a:pPr>
            <a:r>
              <a:rPr lang="en-US" dirty="0"/>
              <a:t>© 2014 Owens Consulting of Ocean City, LLC</a:t>
            </a:r>
          </a:p>
        </p:txBody>
      </p:sp>
      <p:sp>
        <p:nvSpPr>
          <p:cNvPr id="6" name="Slide Number Placeholder 5"/>
          <p:cNvSpPr>
            <a:spLocks noGrp="1"/>
          </p:cNvSpPr>
          <p:nvPr>
            <p:ph type="sldNum" sz="quarter" idx="12"/>
          </p:nvPr>
        </p:nvSpPr>
        <p:spPr/>
        <p:txBody>
          <a:bodyPr/>
          <a:lstStyle/>
          <a:p>
            <a:pPr>
              <a:defRPr/>
            </a:pPr>
            <a:fld id="{CB011A82-09F8-42C2-AFB4-A5E26467AD61}" type="slidenum">
              <a:rPr lang="en-US" smtClean="0"/>
              <a:pPr>
                <a:defRPr/>
              </a:pPr>
              <a:t>58</a:t>
            </a:fld>
            <a:endParaRPr lang="en-US" dirty="0"/>
          </a:p>
        </p:txBody>
      </p:sp>
    </p:spTree>
    <p:extLst>
      <p:ext uri="{BB962C8B-B14F-4D97-AF65-F5344CB8AC3E}">
        <p14:creationId xmlns:p14="http://schemas.microsoft.com/office/powerpoint/2010/main" val="242704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457200" y="704850"/>
            <a:ext cx="8229600" cy="895350"/>
          </a:xfrm>
        </p:spPr>
        <p:txBody>
          <a:bodyPr/>
          <a:lstStyle/>
          <a:p>
            <a:pPr eaLnBrk="1" hangingPunct="1"/>
            <a:r>
              <a:rPr lang="en-US" sz="3600" b="1" dirty="0">
                <a:ea typeface="ヒラギノ角ゴ Pro W3"/>
                <a:cs typeface="ヒラギノ角ゴ Pro W3"/>
              </a:rPr>
              <a:t>The Role of Financial Markets</a:t>
            </a:r>
          </a:p>
        </p:txBody>
      </p:sp>
      <p:sp>
        <p:nvSpPr>
          <p:cNvPr id="15363" name="Rectangle 5"/>
          <p:cNvSpPr>
            <a:spLocks noGrp="1" noChangeArrowheads="1"/>
          </p:cNvSpPr>
          <p:nvPr>
            <p:ph idx="1"/>
          </p:nvPr>
        </p:nvSpPr>
        <p:spPr>
          <a:xfrm>
            <a:off x="457200" y="1600200"/>
            <a:ext cx="8229600" cy="4389438"/>
          </a:xfrm>
        </p:spPr>
        <p:txBody>
          <a:bodyPr/>
          <a:lstStyle/>
          <a:p>
            <a:pPr eaLnBrk="1" hangingPunct="1">
              <a:lnSpc>
                <a:spcPct val="90000"/>
              </a:lnSpc>
            </a:pPr>
            <a:r>
              <a:rPr lang="en-US">
                <a:ea typeface="ヒラギノ角ゴ Pro W3"/>
                <a:cs typeface="ヒラギノ角ゴ Pro W3"/>
              </a:rPr>
              <a:t>Insurance companies and individual communities/families have traditionally helped each other to share risks</a:t>
            </a:r>
          </a:p>
          <a:p>
            <a:pPr eaLnBrk="1" hangingPunct="1">
              <a:lnSpc>
                <a:spcPct val="90000"/>
              </a:lnSpc>
              <a:spcBef>
                <a:spcPct val="60000"/>
              </a:spcBef>
            </a:pPr>
            <a:r>
              <a:rPr lang="en-US">
                <a:ea typeface="ヒラギノ角ゴ Pro W3"/>
                <a:cs typeface="ヒラギノ角ゴ Pro W3"/>
              </a:rPr>
              <a:t>Markets make risk-sharing more efficient</a:t>
            </a:r>
          </a:p>
          <a:p>
            <a:pPr lvl="1" eaLnBrk="1" hangingPunct="1">
              <a:lnSpc>
                <a:spcPct val="90000"/>
              </a:lnSpc>
              <a:spcBef>
                <a:spcPct val="60000"/>
              </a:spcBef>
            </a:pPr>
            <a:r>
              <a:rPr lang="en-US">
                <a:ea typeface="ヒラギノ角ゴ Pro W3"/>
                <a:cs typeface="ヒラギノ角ゴ Pro W3"/>
              </a:rPr>
              <a:t>Diversifiable risks vanish</a:t>
            </a:r>
          </a:p>
          <a:p>
            <a:pPr lvl="1" eaLnBrk="1" hangingPunct="1">
              <a:lnSpc>
                <a:spcPct val="90000"/>
              </a:lnSpc>
            </a:pPr>
            <a:r>
              <a:rPr lang="en-US">
                <a:ea typeface="ヒラギノ角ゴ Pro W3"/>
                <a:cs typeface="ヒラギノ角ゴ Pro W3"/>
              </a:rPr>
              <a:t>Non-diversifiable risks are reallocated to those most willing to hold it </a:t>
            </a:r>
          </a:p>
        </p:txBody>
      </p:sp>
      <p:sp>
        <p:nvSpPr>
          <p:cNvPr id="4" name="Footer Placeholder 3"/>
          <p:cNvSpPr>
            <a:spLocks noGrp="1"/>
          </p:cNvSpPr>
          <p:nvPr>
            <p:ph type="ftr" sz="quarter" idx="11"/>
          </p:nvPr>
        </p:nvSpPr>
        <p:spPr/>
        <p:txBody>
          <a:bodyPr/>
          <a:lstStyle/>
          <a:p>
            <a:pPr>
              <a:defRPr/>
            </a:pPr>
            <a:r>
              <a:rPr lang="en-US"/>
              <a:t>© 2014 Owens Consulting of Ocean City, LLC</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28D5D18-6672-40B1-BDDE-2C442EAE924F}" type="slidenum">
              <a:rPr lang="en-US" sz="1400"/>
              <a:pPr algn="r"/>
              <a:t>7</a:t>
            </a:fld>
            <a:endParaRPr lang="en-US" sz="1400"/>
          </a:p>
        </p:txBody>
      </p:sp>
      <p:sp>
        <p:nvSpPr>
          <p:cNvPr id="16387" name="Rectangle 2"/>
          <p:cNvSpPr>
            <a:spLocks noGrp="1" noChangeArrowheads="1"/>
          </p:cNvSpPr>
          <p:nvPr>
            <p:ph type="title" idx="4294967295"/>
          </p:nvPr>
        </p:nvSpPr>
        <p:spPr>
          <a:xfrm>
            <a:off x="457200" y="704850"/>
            <a:ext cx="8229600" cy="895350"/>
          </a:xfrm>
        </p:spPr>
        <p:txBody>
          <a:bodyPr/>
          <a:lstStyle/>
          <a:p>
            <a:pPr eaLnBrk="1" hangingPunct="1"/>
            <a:r>
              <a:rPr lang="en-US" altLang="ja-JP" sz="3600" b="1" dirty="0" err="1"/>
              <a:t>McD</a:t>
            </a:r>
            <a:r>
              <a:rPr lang="en-US" altLang="ja-JP" sz="3600" b="1" dirty="0"/>
              <a:t> Chapter 1 Introduction to Derivatives</a:t>
            </a:r>
            <a:endParaRPr lang="en-US" sz="3600" b="1" dirty="0"/>
          </a:p>
        </p:txBody>
      </p:sp>
      <p:sp>
        <p:nvSpPr>
          <p:cNvPr id="14340" name="Rectangle 3"/>
          <p:cNvSpPr>
            <a:spLocks noGrp="1" noChangeArrowheads="1"/>
          </p:cNvSpPr>
          <p:nvPr>
            <p:ph type="body" idx="4294967295"/>
          </p:nvPr>
        </p:nvSpPr>
        <p:spPr>
          <a:xfrm>
            <a:off x="457200" y="1600200"/>
            <a:ext cx="8229600" cy="4389438"/>
          </a:xfrm>
        </p:spPr>
        <p:txBody>
          <a:bodyPr/>
          <a:lstStyle/>
          <a:p>
            <a:pPr marL="609600" indent="-609600">
              <a:buFontTx/>
              <a:buNone/>
            </a:pPr>
            <a:r>
              <a:rPr lang="en-US" altLang="ja-JP">
                <a:ea typeface="MS PGothic" pitchFamily="34" charset="-128"/>
              </a:rPr>
              <a:t>Uses of Derivatives:</a:t>
            </a:r>
          </a:p>
          <a:p>
            <a:pPr marL="609600" indent="-609600"/>
            <a:r>
              <a:rPr lang="en-US" altLang="ja-JP">
                <a:ea typeface="MS PGothic" pitchFamily="34" charset="-128"/>
              </a:rPr>
              <a:t>Risk Management</a:t>
            </a:r>
          </a:p>
          <a:p>
            <a:pPr marL="976313" lvl="1" indent="-609600"/>
            <a:r>
              <a:rPr lang="en-US" altLang="ja-JP">
                <a:ea typeface="MS PGothic" pitchFamily="34" charset="-128"/>
              </a:rPr>
              <a:t>Hedging - an action-such as entering into a derivatives position, that reduces the risk of loss.</a:t>
            </a:r>
          </a:p>
          <a:p>
            <a:pPr marL="609600" indent="-609600"/>
            <a:r>
              <a:rPr lang="en-US" altLang="ja-JP">
                <a:ea typeface="MS PGothic" pitchFamily="34" charset="-128"/>
              </a:rPr>
              <a:t>Speculation</a:t>
            </a:r>
          </a:p>
          <a:p>
            <a:pPr marL="609600" indent="-609600"/>
            <a:r>
              <a:rPr lang="en-US" altLang="ja-JP">
                <a:ea typeface="MS PGothic" pitchFamily="34" charset="-128"/>
              </a:rPr>
              <a:t>Reduced Transaction Costs</a:t>
            </a:r>
          </a:p>
          <a:p>
            <a:pPr marL="609600" indent="-609600"/>
            <a:r>
              <a:rPr lang="en-US" altLang="ja-JP">
                <a:ea typeface="MS PGothic" pitchFamily="34" charset="-128"/>
              </a:rPr>
              <a:t>Regulatory Arbitrage</a:t>
            </a:r>
          </a:p>
          <a:p>
            <a:pPr marL="609600" indent="-609600"/>
            <a:endParaRPr lang="en-US" altLang="ja-JP">
              <a:ea typeface="MS PGothic" pitchFamily="34" charset="-128"/>
            </a:endParaRPr>
          </a:p>
          <a:p>
            <a:pPr marL="609600" indent="-609600"/>
            <a:endParaRPr lang="en-US" altLang="ja-JP">
              <a:ea typeface="MS PGothic" pitchFamily="34" charset="-128"/>
            </a:endParaRPr>
          </a:p>
        </p:txBody>
      </p:sp>
      <p:sp>
        <p:nvSpPr>
          <p:cNvPr id="5" name="Footer Placeholder 4"/>
          <p:cNvSpPr>
            <a:spLocks noGrp="1"/>
          </p:cNvSpPr>
          <p:nvPr>
            <p:ph type="ftr" sz="quarter" idx="11"/>
          </p:nvPr>
        </p:nvSpPr>
        <p:spPr/>
        <p:txBody>
          <a:bodyPr/>
          <a:lstStyle/>
          <a:p>
            <a:pPr>
              <a:defRPr/>
            </a:pPr>
            <a:r>
              <a:rPr lang="en-US"/>
              <a:t>© 2014 Owens Consulting of Ocean City, LLC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057"/>
          <p:cNvSpPr>
            <a:spLocks noGrp="1" noChangeArrowheads="1"/>
          </p:cNvSpPr>
          <p:nvPr>
            <p:ph type="title"/>
          </p:nvPr>
        </p:nvSpPr>
        <p:spPr>
          <a:xfrm>
            <a:off x="457200" y="704850"/>
            <a:ext cx="8229600" cy="895350"/>
          </a:xfrm>
        </p:spPr>
        <p:txBody>
          <a:bodyPr/>
          <a:lstStyle/>
          <a:p>
            <a:pPr eaLnBrk="1" hangingPunct="1"/>
            <a:r>
              <a:rPr lang="en-US" sz="3600" b="1" dirty="0">
                <a:ea typeface="ヒラギノ角ゴ Pro W3"/>
                <a:cs typeface="ヒラギノ角ゴ Pro W3"/>
              </a:rPr>
              <a:t>Perspectives on Derivatives</a:t>
            </a:r>
          </a:p>
        </p:txBody>
      </p:sp>
      <p:sp>
        <p:nvSpPr>
          <p:cNvPr id="1028" name="Rectangle 1058"/>
          <p:cNvSpPr>
            <a:spLocks noGrp="1" noChangeArrowheads="1"/>
          </p:cNvSpPr>
          <p:nvPr>
            <p:ph sz="half" idx="1"/>
          </p:nvPr>
        </p:nvSpPr>
        <p:spPr>
          <a:xfrm>
            <a:off x="990600" y="1641475"/>
            <a:ext cx="2738438" cy="2590800"/>
          </a:xfrm>
        </p:spPr>
        <p:txBody>
          <a:bodyPr/>
          <a:lstStyle/>
          <a:p>
            <a:pPr eaLnBrk="1" hangingPunct="1"/>
            <a:r>
              <a:rPr lang="en-US" sz="2400" dirty="0">
                <a:ea typeface="ヒラギノ角ゴ Pro W3"/>
                <a:cs typeface="ヒラギノ角ゴ Pro W3"/>
              </a:rPr>
              <a:t>End users</a:t>
            </a:r>
          </a:p>
          <a:p>
            <a:pPr lvl="1" eaLnBrk="1" hangingPunct="1"/>
            <a:r>
              <a:rPr lang="en-US" sz="2000" dirty="0">
                <a:ea typeface="ヒラギノ角ゴ Pro W3"/>
                <a:cs typeface="ヒラギノ角ゴ Pro W3"/>
              </a:rPr>
              <a:t>Corporations</a:t>
            </a:r>
          </a:p>
          <a:p>
            <a:pPr lvl="1" eaLnBrk="1" hangingPunct="1"/>
            <a:r>
              <a:rPr lang="en-US" sz="2000" dirty="0">
                <a:ea typeface="ヒラギノ角ゴ Pro W3"/>
                <a:cs typeface="ヒラギノ角ゴ Pro W3"/>
              </a:rPr>
              <a:t>Investment </a:t>
            </a:r>
            <a:br>
              <a:rPr lang="en-US" sz="2000" dirty="0">
                <a:ea typeface="ヒラギノ角ゴ Pro W3"/>
                <a:cs typeface="ヒラギノ角ゴ Pro W3"/>
              </a:rPr>
            </a:br>
            <a:r>
              <a:rPr lang="en-US" sz="2000" dirty="0">
                <a:ea typeface="ヒラギノ角ゴ Pro W3"/>
                <a:cs typeface="ヒラギノ角ゴ Pro W3"/>
              </a:rPr>
              <a:t>managers</a:t>
            </a:r>
          </a:p>
          <a:p>
            <a:pPr lvl="1" eaLnBrk="1" hangingPunct="1"/>
            <a:r>
              <a:rPr lang="en-US" sz="2000" dirty="0">
                <a:ea typeface="ヒラギノ角ゴ Pro W3"/>
                <a:cs typeface="ヒラギノ角ゴ Pro W3"/>
              </a:rPr>
              <a:t>Investors</a:t>
            </a:r>
          </a:p>
        </p:txBody>
      </p:sp>
      <p:sp>
        <p:nvSpPr>
          <p:cNvPr id="1029" name="Rectangle 1059"/>
          <p:cNvSpPr>
            <a:spLocks noGrp="1" noChangeArrowheads="1"/>
          </p:cNvSpPr>
          <p:nvPr>
            <p:ph sz="half" idx="2"/>
          </p:nvPr>
        </p:nvSpPr>
        <p:spPr>
          <a:xfrm>
            <a:off x="3505200" y="1641475"/>
            <a:ext cx="3048000" cy="1676400"/>
          </a:xfrm>
        </p:spPr>
        <p:txBody>
          <a:bodyPr/>
          <a:lstStyle/>
          <a:p>
            <a:pPr eaLnBrk="1" hangingPunct="1"/>
            <a:r>
              <a:rPr lang="en-US" sz="2400" dirty="0">
                <a:ea typeface="ヒラギノ角ゴ Pro W3"/>
                <a:cs typeface="ヒラギノ角ゴ Pro W3"/>
              </a:rPr>
              <a:t>Intermediaries</a:t>
            </a:r>
          </a:p>
          <a:p>
            <a:pPr lvl="1" eaLnBrk="1" hangingPunct="1"/>
            <a:r>
              <a:rPr lang="en-US" sz="2000" dirty="0">
                <a:ea typeface="ヒラギノ角ゴ Pro W3"/>
                <a:cs typeface="ヒラギノ角ゴ Pro W3"/>
              </a:rPr>
              <a:t>Market-makers</a:t>
            </a:r>
          </a:p>
          <a:p>
            <a:pPr lvl="1" eaLnBrk="1" hangingPunct="1"/>
            <a:r>
              <a:rPr lang="en-US" sz="2000" dirty="0">
                <a:ea typeface="ヒラギノ角ゴ Pro W3"/>
                <a:cs typeface="ヒラギノ角ゴ Pro W3"/>
              </a:rPr>
              <a:t>Traders</a:t>
            </a:r>
          </a:p>
        </p:txBody>
      </p:sp>
      <p:grpSp>
        <p:nvGrpSpPr>
          <p:cNvPr id="2" name="Group 1052"/>
          <p:cNvGrpSpPr>
            <a:grpSpLocks/>
          </p:cNvGrpSpPr>
          <p:nvPr/>
        </p:nvGrpSpPr>
        <p:grpSpPr bwMode="auto">
          <a:xfrm>
            <a:off x="2057400" y="3567113"/>
            <a:ext cx="5562600" cy="2452687"/>
            <a:chOff x="1152" y="2247"/>
            <a:chExt cx="3504" cy="1545"/>
          </a:xfrm>
        </p:grpSpPr>
        <p:grpSp>
          <p:nvGrpSpPr>
            <p:cNvPr id="3" name="Group 1050"/>
            <p:cNvGrpSpPr>
              <a:grpSpLocks/>
            </p:cNvGrpSpPr>
            <p:nvPr/>
          </p:nvGrpSpPr>
          <p:grpSpPr bwMode="auto">
            <a:xfrm>
              <a:off x="3408" y="2247"/>
              <a:ext cx="695" cy="633"/>
              <a:chOff x="3408" y="2247"/>
              <a:chExt cx="695" cy="633"/>
            </a:xfrm>
          </p:grpSpPr>
          <p:graphicFrame>
            <p:nvGraphicFramePr>
              <p:cNvPr id="1026" name="Object 1043"/>
              <p:cNvGraphicFramePr>
                <a:graphicFrameLocks noChangeAspect="1"/>
              </p:cNvGraphicFramePr>
              <p:nvPr/>
            </p:nvGraphicFramePr>
            <p:xfrm>
              <a:off x="3552" y="2448"/>
              <a:ext cx="432" cy="391"/>
            </p:xfrm>
            <a:graphic>
              <a:graphicData uri="http://schemas.openxmlformats.org/presentationml/2006/ole">
                <mc:AlternateContent xmlns:mc="http://schemas.openxmlformats.org/markup-compatibility/2006">
                  <mc:Choice xmlns:v="urn:schemas-microsoft-com:vml" Requires="v">
                    <p:oleObj spid="_x0000_s1034" name="Image" r:id="rId4" imgW="533145" imgH="482370" progId="">
                      <p:embed/>
                    </p:oleObj>
                  </mc:Choice>
                  <mc:Fallback>
                    <p:oleObj name="Image" r:id="rId4" imgW="533145" imgH="482370" progId="">
                      <p:embed/>
                      <p:pic>
                        <p:nvPicPr>
                          <p:cNvPr id="0" name="Object 10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2" y="2448"/>
                            <a:ext cx="432"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6" name="Rectangle 1044"/>
              <p:cNvSpPr>
                <a:spLocks noChangeArrowheads="1"/>
              </p:cNvSpPr>
              <p:nvPr/>
            </p:nvSpPr>
            <p:spPr bwMode="auto">
              <a:xfrm>
                <a:off x="3456" y="2256"/>
                <a:ext cx="624" cy="624"/>
              </a:xfrm>
              <a:prstGeom prst="rect">
                <a:avLst/>
              </a:prstGeom>
              <a:noFill/>
              <a:ln w="25400">
                <a:solidFill>
                  <a:schemeClr val="tx1"/>
                </a:solidFill>
                <a:miter lim="800000"/>
                <a:headEnd/>
                <a:tailEnd/>
              </a:ln>
            </p:spPr>
            <p:txBody>
              <a:bodyPr wrap="none" anchor="ctr"/>
              <a:lstStyle/>
              <a:p>
                <a:endParaRPr lang="en-US"/>
              </a:p>
            </p:txBody>
          </p:sp>
          <p:sp>
            <p:nvSpPr>
              <p:cNvPr id="1047" name="Text Box 1045"/>
              <p:cNvSpPr txBox="1">
                <a:spLocks noChangeArrowheads="1"/>
              </p:cNvSpPr>
              <p:nvPr/>
            </p:nvSpPr>
            <p:spPr bwMode="auto">
              <a:xfrm>
                <a:off x="3408" y="2247"/>
                <a:ext cx="695" cy="212"/>
              </a:xfrm>
              <a:prstGeom prst="rect">
                <a:avLst/>
              </a:prstGeom>
              <a:noFill/>
              <a:ln w="9525">
                <a:noFill/>
                <a:miter lim="800000"/>
                <a:headEnd/>
                <a:tailEnd/>
              </a:ln>
            </p:spPr>
            <p:txBody>
              <a:bodyPr wrap="none">
                <a:spAutoFit/>
              </a:bodyPr>
              <a:lstStyle/>
              <a:p>
                <a:r>
                  <a:rPr lang="en-US" sz="800" b="1"/>
                  <a:t> </a:t>
                </a:r>
                <a:r>
                  <a:rPr lang="en-US" sz="1600" b="1"/>
                  <a:t>Observers</a:t>
                </a:r>
              </a:p>
            </p:txBody>
          </p:sp>
        </p:grpSp>
        <p:grpSp>
          <p:nvGrpSpPr>
            <p:cNvPr id="4" name="Group 1051"/>
            <p:cNvGrpSpPr>
              <a:grpSpLocks/>
            </p:cNvGrpSpPr>
            <p:nvPr/>
          </p:nvGrpSpPr>
          <p:grpSpPr bwMode="auto">
            <a:xfrm>
              <a:off x="1152" y="3072"/>
              <a:ext cx="3504" cy="720"/>
              <a:chOff x="1152" y="3072"/>
              <a:chExt cx="3504" cy="720"/>
            </a:xfrm>
          </p:grpSpPr>
          <p:sp>
            <p:nvSpPr>
              <p:cNvPr id="1034" name="Rectangle 1032"/>
              <p:cNvSpPr>
                <a:spLocks noChangeArrowheads="1"/>
              </p:cNvSpPr>
              <p:nvPr/>
            </p:nvSpPr>
            <p:spPr bwMode="auto">
              <a:xfrm>
                <a:off x="2352" y="3168"/>
                <a:ext cx="1104" cy="528"/>
              </a:xfrm>
              <a:prstGeom prst="rect">
                <a:avLst/>
              </a:prstGeom>
              <a:noFill/>
              <a:ln w="25400">
                <a:solidFill>
                  <a:schemeClr val="tx1"/>
                </a:solidFill>
                <a:miter lim="800000"/>
                <a:headEnd/>
                <a:tailEnd/>
              </a:ln>
            </p:spPr>
            <p:txBody>
              <a:bodyPr wrap="none" anchor="ctr"/>
              <a:lstStyle/>
              <a:p>
                <a:endParaRPr lang="en-US"/>
              </a:p>
            </p:txBody>
          </p:sp>
          <p:grpSp>
            <p:nvGrpSpPr>
              <p:cNvPr id="5" name="Group 1036"/>
              <p:cNvGrpSpPr>
                <a:grpSpLocks/>
              </p:cNvGrpSpPr>
              <p:nvPr/>
            </p:nvGrpSpPr>
            <p:grpSpPr bwMode="auto">
              <a:xfrm>
                <a:off x="1152" y="3072"/>
                <a:ext cx="720" cy="720"/>
                <a:chOff x="1152" y="3072"/>
                <a:chExt cx="720" cy="720"/>
              </a:xfrm>
            </p:grpSpPr>
            <p:sp>
              <p:nvSpPr>
                <p:cNvPr id="1044" name="Oval 1028"/>
                <p:cNvSpPr>
                  <a:spLocks noChangeArrowheads="1"/>
                </p:cNvSpPr>
                <p:nvPr/>
              </p:nvSpPr>
              <p:spPr bwMode="auto">
                <a:xfrm>
                  <a:off x="1152" y="3072"/>
                  <a:ext cx="720" cy="720"/>
                </a:xfrm>
                <a:prstGeom prst="ellipse">
                  <a:avLst/>
                </a:prstGeom>
                <a:noFill/>
                <a:ln w="25400">
                  <a:solidFill>
                    <a:schemeClr val="tx1"/>
                  </a:solidFill>
                  <a:round/>
                  <a:headEnd/>
                  <a:tailEnd/>
                </a:ln>
              </p:spPr>
              <p:txBody>
                <a:bodyPr wrap="none" anchor="ctr"/>
                <a:lstStyle/>
                <a:p>
                  <a:endParaRPr lang="en-US"/>
                </a:p>
              </p:txBody>
            </p:sp>
            <p:sp>
              <p:nvSpPr>
                <p:cNvPr id="1045" name="Text Box 1035"/>
                <p:cNvSpPr txBox="1">
                  <a:spLocks noChangeArrowheads="1"/>
                </p:cNvSpPr>
                <p:nvPr/>
              </p:nvSpPr>
              <p:spPr bwMode="auto">
                <a:xfrm>
                  <a:off x="1303" y="3178"/>
                  <a:ext cx="473" cy="518"/>
                </a:xfrm>
                <a:prstGeom prst="rect">
                  <a:avLst/>
                </a:prstGeom>
                <a:noFill/>
                <a:ln w="9525">
                  <a:noFill/>
                  <a:miter lim="800000"/>
                  <a:headEnd/>
                  <a:tailEnd/>
                </a:ln>
              </p:spPr>
              <p:txBody>
                <a:bodyPr wrap="none">
                  <a:spAutoFit/>
                </a:bodyPr>
                <a:lstStyle/>
                <a:p>
                  <a:r>
                    <a:rPr lang="en-US"/>
                    <a:t>End </a:t>
                  </a:r>
                </a:p>
                <a:p>
                  <a:r>
                    <a:rPr lang="en-US"/>
                    <a:t>user</a:t>
                  </a:r>
                </a:p>
              </p:txBody>
            </p:sp>
          </p:grpSp>
          <p:grpSp>
            <p:nvGrpSpPr>
              <p:cNvPr id="6" name="Group 1037"/>
              <p:cNvGrpSpPr>
                <a:grpSpLocks/>
              </p:cNvGrpSpPr>
              <p:nvPr/>
            </p:nvGrpSpPr>
            <p:grpSpPr bwMode="auto">
              <a:xfrm>
                <a:off x="3936" y="3072"/>
                <a:ext cx="720" cy="720"/>
                <a:chOff x="1152" y="3072"/>
                <a:chExt cx="720" cy="720"/>
              </a:xfrm>
            </p:grpSpPr>
            <p:sp>
              <p:nvSpPr>
                <p:cNvPr id="1042" name="Oval 1038"/>
                <p:cNvSpPr>
                  <a:spLocks noChangeArrowheads="1"/>
                </p:cNvSpPr>
                <p:nvPr/>
              </p:nvSpPr>
              <p:spPr bwMode="auto">
                <a:xfrm>
                  <a:off x="1152" y="3072"/>
                  <a:ext cx="720" cy="720"/>
                </a:xfrm>
                <a:prstGeom prst="ellipse">
                  <a:avLst/>
                </a:prstGeom>
                <a:noFill/>
                <a:ln w="25400">
                  <a:solidFill>
                    <a:schemeClr val="tx1"/>
                  </a:solidFill>
                  <a:round/>
                  <a:headEnd/>
                  <a:tailEnd/>
                </a:ln>
              </p:spPr>
              <p:txBody>
                <a:bodyPr wrap="none" anchor="ctr"/>
                <a:lstStyle/>
                <a:p>
                  <a:endParaRPr lang="en-US"/>
                </a:p>
              </p:txBody>
            </p:sp>
            <p:sp>
              <p:nvSpPr>
                <p:cNvPr id="1043" name="Text Box 1039"/>
                <p:cNvSpPr txBox="1">
                  <a:spLocks noChangeArrowheads="1"/>
                </p:cNvSpPr>
                <p:nvPr/>
              </p:nvSpPr>
              <p:spPr bwMode="auto">
                <a:xfrm>
                  <a:off x="1303" y="3178"/>
                  <a:ext cx="473" cy="518"/>
                </a:xfrm>
                <a:prstGeom prst="rect">
                  <a:avLst/>
                </a:prstGeom>
                <a:noFill/>
                <a:ln w="9525">
                  <a:noFill/>
                  <a:miter lim="800000"/>
                  <a:headEnd/>
                  <a:tailEnd/>
                </a:ln>
              </p:spPr>
              <p:txBody>
                <a:bodyPr wrap="none">
                  <a:spAutoFit/>
                </a:bodyPr>
                <a:lstStyle/>
                <a:p>
                  <a:r>
                    <a:rPr lang="en-US"/>
                    <a:t>End </a:t>
                  </a:r>
                </a:p>
                <a:p>
                  <a:r>
                    <a:rPr lang="en-US"/>
                    <a:t>user</a:t>
                  </a:r>
                </a:p>
              </p:txBody>
            </p:sp>
          </p:grpSp>
          <p:sp>
            <p:nvSpPr>
              <p:cNvPr id="1037" name="Text Box 1040"/>
              <p:cNvSpPr txBox="1">
                <a:spLocks noChangeArrowheads="1"/>
              </p:cNvSpPr>
              <p:nvPr/>
            </p:nvSpPr>
            <p:spPr bwMode="auto">
              <a:xfrm>
                <a:off x="2352" y="3264"/>
                <a:ext cx="1106" cy="288"/>
              </a:xfrm>
              <a:prstGeom prst="rect">
                <a:avLst/>
              </a:prstGeom>
              <a:noFill/>
              <a:ln w="9525">
                <a:noFill/>
                <a:miter lim="800000"/>
                <a:headEnd/>
                <a:tailEnd/>
              </a:ln>
            </p:spPr>
            <p:txBody>
              <a:bodyPr wrap="none">
                <a:spAutoFit/>
              </a:bodyPr>
              <a:lstStyle/>
              <a:p>
                <a:r>
                  <a:rPr lang="en-US"/>
                  <a:t>Intermediary</a:t>
                </a:r>
              </a:p>
            </p:txBody>
          </p:sp>
          <p:sp>
            <p:nvSpPr>
              <p:cNvPr id="1038" name="Line 1046"/>
              <p:cNvSpPr>
                <a:spLocks noChangeShapeType="1"/>
              </p:cNvSpPr>
              <p:nvPr/>
            </p:nvSpPr>
            <p:spPr bwMode="auto">
              <a:xfrm>
                <a:off x="1872" y="3312"/>
                <a:ext cx="480" cy="0"/>
              </a:xfrm>
              <a:prstGeom prst="line">
                <a:avLst/>
              </a:prstGeom>
              <a:noFill/>
              <a:ln w="25400">
                <a:solidFill>
                  <a:schemeClr val="tx1"/>
                </a:solidFill>
                <a:round/>
                <a:headEnd/>
                <a:tailEnd type="triangle" w="med" len="med"/>
              </a:ln>
            </p:spPr>
            <p:txBody>
              <a:bodyPr/>
              <a:lstStyle/>
              <a:p>
                <a:endParaRPr lang="en-US"/>
              </a:p>
            </p:txBody>
          </p:sp>
          <p:sp>
            <p:nvSpPr>
              <p:cNvPr id="1039" name="Line 1047"/>
              <p:cNvSpPr>
                <a:spLocks noChangeShapeType="1"/>
              </p:cNvSpPr>
              <p:nvPr/>
            </p:nvSpPr>
            <p:spPr bwMode="auto">
              <a:xfrm>
                <a:off x="3456" y="3312"/>
                <a:ext cx="480" cy="0"/>
              </a:xfrm>
              <a:prstGeom prst="line">
                <a:avLst/>
              </a:prstGeom>
              <a:noFill/>
              <a:ln w="25400">
                <a:solidFill>
                  <a:schemeClr val="tx1"/>
                </a:solidFill>
                <a:round/>
                <a:headEnd/>
                <a:tailEnd type="triangle" w="med" len="med"/>
              </a:ln>
            </p:spPr>
            <p:txBody>
              <a:bodyPr/>
              <a:lstStyle/>
              <a:p>
                <a:endParaRPr lang="en-US"/>
              </a:p>
            </p:txBody>
          </p:sp>
          <p:sp>
            <p:nvSpPr>
              <p:cNvPr id="1040" name="Line 1048"/>
              <p:cNvSpPr>
                <a:spLocks noChangeShapeType="1"/>
              </p:cNvSpPr>
              <p:nvPr/>
            </p:nvSpPr>
            <p:spPr bwMode="auto">
              <a:xfrm>
                <a:off x="1872" y="3504"/>
                <a:ext cx="480" cy="0"/>
              </a:xfrm>
              <a:prstGeom prst="line">
                <a:avLst/>
              </a:prstGeom>
              <a:noFill/>
              <a:ln w="25400">
                <a:solidFill>
                  <a:schemeClr val="tx1"/>
                </a:solidFill>
                <a:round/>
                <a:headEnd type="triangle" w="med" len="med"/>
                <a:tailEnd/>
              </a:ln>
            </p:spPr>
            <p:txBody>
              <a:bodyPr/>
              <a:lstStyle/>
              <a:p>
                <a:endParaRPr lang="en-US"/>
              </a:p>
            </p:txBody>
          </p:sp>
          <p:sp>
            <p:nvSpPr>
              <p:cNvPr id="1041" name="Line 1049"/>
              <p:cNvSpPr>
                <a:spLocks noChangeShapeType="1"/>
              </p:cNvSpPr>
              <p:nvPr/>
            </p:nvSpPr>
            <p:spPr bwMode="auto">
              <a:xfrm>
                <a:off x="3456" y="3504"/>
                <a:ext cx="480" cy="0"/>
              </a:xfrm>
              <a:prstGeom prst="line">
                <a:avLst/>
              </a:prstGeom>
              <a:noFill/>
              <a:ln w="25400">
                <a:solidFill>
                  <a:schemeClr val="tx1"/>
                </a:solidFill>
                <a:round/>
                <a:headEnd type="triangle" w="med" len="med"/>
                <a:tailEnd/>
              </a:ln>
            </p:spPr>
            <p:txBody>
              <a:bodyPr/>
              <a:lstStyle/>
              <a:p>
                <a:endParaRPr lang="en-US"/>
              </a:p>
            </p:txBody>
          </p:sp>
        </p:grpSp>
      </p:grpSp>
      <p:sp>
        <p:nvSpPr>
          <p:cNvPr id="1031" name="Rectangle 1056"/>
          <p:cNvSpPr>
            <a:spLocks noChangeArrowheads="1"/>
          </p:cNvSpPr>
          <p:nvPr/>
        </p:nvSpPr>
        <p:spPr bwMode="auto">
          <a:xfrm>
            <a:off x="6324600" y="1641475"/>
            <a:ext cx="2590800" cy="2157413"/>
          </a:xfrm>
          <a:prstGeom prst="rect">
            <a:avLst/>
          </a:prstGeom>
          <a:noFill/>
          <a:ln w="9525">
            <a:noFill/>
            <a:miter lim="800000"/>
            <a:headEnd/>
            <a:tailEnd/>
          </a:ln>
        </p:spPr>
        <p:txBody>
          <a:bodyPr/>
          <a:lstStyle/>
          <a:p>
            <a:pPr marL="342900" indent="-342900">
              <a:spcBef>
                <a:spcPct val="30000"/>
              </a:spcBef>
              <a:buClr>
                <a:schemeClr val="tx1"/>
              </a:buClr>
              <a:buFont typeface="Times" pitchFamily="18" charset="0"/>
              <a:buChar char="•"/>
            </a:pPr>
            <a:r>
              <a:rPr lang="en-US" dirty="0"/>
              <a:t>Economic</a:t>
            </a:r>
            <a:br>
              <a:rPr lang="en-US" dirty="0"/>
            </a:br>
            <a:r>
              <a:rPr lang="en-US" dirty="0"/>
              <a:t>Observers</a:t>
            </a:r>
          </a:p>
          <a:p>
            <a:pPr marL="742950" lvl="1" indent="-285750">
              <a:spcBef>
                <a:spcPct val="30000"/>
              </a:spcBef>
              <a:buClr>
                <a:schemeClr val="tx1"/>
              </a:buClr>
              <a:buSzPct val="60000"/>
              <a:buFont typeface="Wingdings 2" pitchFamily="18" charset="2"/>
              <a:buChar char=""/>
            </a:pPr>
            <a:r>
              <a:rPr lang="en-US" sz="2000" dirty="0"/>
              <a:t>Regulators</a:t>
            </a:r>
          </a:p>
          <a:p>
            <a:pPr marL="742950" lvl="1" indent="-285750">
              <a:spcBef>
                <a:spcPct val="30000"/>
              </a:spcBef>
              <a:buClr>
                <a:schemeClr val="tx1"/>
              </a:buClr>
              <a:buSzPct val="60000"/>
              <a:buFont typeface="Wingdings 2" pitchFamily="18" charset="2"/>
              <a:buChar char=""/>
            </a:pPr>
            <a:r>
              <a:rPr lang="en-US" sz="2000" dirty="0"/>
              <a:t>Researchers</a:t>
            </a:r>
            <a:endParaRPr lang="en-US" dirty="0"/>
          </a:p>
        </p:txBody>
      </p:sp>
      <p:sp>
        <p:nvSpPr>
          <p:cNvPr id="24" name="Footer Placeholder 23"/>
          <p:cNvSpPr>
            <a:spLocks noGrp="1"/>
          </p:cNvSpPr>
          <p:nvPr>
            <p:ph type="ftr" sz="quarter" idx="11"/>
          </p:nvPr>
        </p:nvSpPr>
        <p:spPr/>
        <p:txBody>
          <a:bodyPr/>
          <a:lstStyle/>
          <a:p>
            <a:pPr>
              <a:defRPr/>
            </a:pPr>
            <a:r>
              <a:rPr lang="en-US"/>
              <a:t>Copyright © 2006 Pearson Addison-Wesley. All rights reserved.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1">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31">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9"/>
          <p:cNvSpPr>
            <a:spLocks noGrp="1" noChangeArrowheads="1"/>
          </p:cNvSpPr>
          <p:nvPr>
            <p:ph type="title"/>
          </p:nvPr>
        </p:nvSpPr>
        <p:spPr>
          <a:xfrm>
            <a:off x="457200" y="704850"/>
            <a:ext cx="8229600" cy="819150"/>
          </a:xfrm>
        </p:spPr>
        <p:txBody>
          <a:bodyPr/>
          <a:lstStyle/>
          <a:p>
            <a:pPr eaLnBrk="1" hangingPunct="1"/>
            <a:r>
              <a:rPr lang="en-US" sz="3600" b="1" dirty="0">
                <a:ea typeface="ヒラギノ角ゴ Pro W3"/>
                <a:cs typeface="ヒラギノ角ゴ Pro W3"/>
              </a:rPr>
              <a:t>Financial Engineering and Security Design</a:t>
            </a:r>
          </a:p>
        </p:txBody>
      </p:sp>
      <p:sp>
        <p:nvSpPr>
          <p:cNvPr id="17411" name="Rectangle 1030"/>
          <p:cNvSpPr>
            <a:spLocks noGrp="1" noChangeArrowheads="1"/>
          </p:cNvSpPr>
          <p:nvPr>
            <p:ph idx="1"/>
          </p:nvPr>
        </p:nvSpPr>
        <p:spPr>
          <a:xfrm>
            <a:off x="457200" y="1600200"/>
            <a:ext cx="8229600" cy="4313238"/>
          </a:xfrm>
        </p:spPr>
        <p:txBody>
          <a:bodyPr/>
          <a:lstStyle/>
          <a:p>
            <a:pPr eaLnBrk="1" hangingPunct="1">
              <a:lnSpc>
                <a:spcPct val="90000"/>
              </a:lnSpc>
            </a:pPr>
            <a:r>
              <a:rPr lang="en-US" dirty="0">
                <a:ea typeface="ヒラギノ角ゴ Pro W3"/>
                <a:cs typeface="ヒラギノ角ゴ Pro W3"/>
              </a:rPr>
              <a:t>The construction of a financial product from other products</a:t>
            </a:r>
          </a:p>
          <a:p>
            <a:pPr lvl="1" eaLnBrk="1" hangingPunct="1">
              <a:lnSpc>
                <a:spcPct val="90000"/>
              </a:lnSpc>
            </a:pPr>
            <a:r>
              <a:rPr lang="en-US" altLang="ja-JP" dirty="0">
                <a:ea typeface="MS PGothic" pitchFamily="34" charset="-128"/>
              </a:rPr>
              <a:t>There are different ways to create the same cash flow.</a:t>
            </a:r>
            <a:endParaRPr lang="en-US" dirty="0">
              <a:ea typeface="ヒラギノ角ゴ Pro W3"/>
              <a:cs typeface="ヒラギノ角ゴ Pro W3"/>
            </a:endParaRPr>
          </a:p>
          <a:p>
            <a:pPr eaLnBrk="1" hangingPunct="1">
              <a:lnSpc>
                <a:spcPct val="90000"/>
              </a:lnSpc>
              <a:spcBef>
                <a:spcPct val="60000"/>
              </a:spcBef>
            </a:pPr>
            <a:r>
              <a:rPr lang="en-US" dirty="0">
                <a:ea typeface="ヒラギノ角ゴ Pro W3"/>
                <a:cs typeface="ヒラギノ角ゴ Pro W3"/>
              </a:rPr>
              <a:t>New securities can be designed by using existing securities</a:t>
            </a:r>
          </a:p>
          <a:p>
            <a:pPr eaLnBrk="1" hangingPunct="1">
              <a:lnSpc>
                <a:spcPct val="90000"/>
              </a:lnSpc>
              <a:spcBef>
                <a:spcPct val="60000"/>
              </a:spcBef>
            </a:pPr>
            <a:r>
              <a:rPr lang="en-US" dirty="0">
                <a:ea typeface="ヒラギノ角ゴ Pro W3"/>
                <a:cs typeface="ヒラギノ角ゴ Pro W3"/>
              </a:rPr>
              <a:t>Financial engineering principles</a:t>
            </a:r>
          </a:p>
          <a:p>
            <a:pPr lvl="1" eaLnBrk="1" hangingPunct="1">
              <a:lnSpc>
                <a:spcPct val="90000"/>
              </a:lnSpc>
              <a:spcBef>
                <a:spcPct val="60000"/>
              </a:spcBef>
            </a:pPr>
            <a:r>
              <a:rPr lang="en-US" dirty="0">
                <a:ea typeface="ヒラギノ角ゴ Pro W3"/>
                <a:cs typeface="ヒラギノ角ゴ Pro W3"/>
              </a:rPr>
              <a:t>Facilitate hedging of existing positions</a:t>
            </a:r>
          </a:p>
          <a:p>
            <a:pPr lvl="1" eaLnBrk="1" hangingPunct="1">
              <a:lnSpc>
                <a:spcPct val="90000"/>
              </a:lnSpc>
            </a:pPr>
            <a:r>
              <a:rPr lang="en-US" dirty="0">
                <a:ea typeface="ヒラギノ角ゴ Pro W3"/>
                <a:cs typeface="ヒラギノ角ゴ Pro W3"/>
              </a:rPr>
              <a:t>Allow for creation of customized products</a:t>
            </a:r>
          </a:p>
          <a:p>
            <a:pPr lvl="1" eaLnBrk="1" hangingPunct="1">
              <a:lnSpc>
                <a:spcPct val="90000"/>
              </a:lnSpc>
            </a:pPr>
            <a:r>
              <a:rPr lang="en-US" dirty="0">
                <a:ea typeface="ヒラギノ角ゴ Pro W3"/>
                <a:cs typeface="ヒラギノ角ゴ Pro W3"/>
              </a:rPr>
              <a:t>Enable understanding of complex positions</a:t>
            </a:r>
          </a:p>
          <a:p>
            <a:pPr lvl="1" eaLnBrk="1" hangingPunct="1">
              <a:lnSpc>
                <a:spcPct val="90000"/>
              </a:lnSpc>
            </a:pPr>
            <a:r>
              <a:rPr lang="en-US" dirty="0">
                <a:ea typeface="ヒラギノ角ゴ Pro W3"/>
                <a:cs typeface="ヒラギノ角ゴ Pro W3"/>
              </a:rPr>
              <a:t>Render regulation less effective</a:t>
            </a:r>
          </a:p>
        </p:txBody>
      </p:sp>
      <p:pic>
        <p:nvPicPr>
          <p:cNvPr id="17412" name="Picture 1028" descr="engin"/>
          <p:cNvPicPr>
            <a:picLocks noChangeAspect="1" noChangeArrowheads="1"/>
          </p:cNvPicPr>
          <p:nvPr/>
        </p:nvPicPr>
        <p:blipFill>
          <a:blip r:embed="rId3" cstate="print"/>
          <a:srcRect/>
          <a:stretch>
            <a:fillRect/>
          </a:stretch>
        </p:blipFill>
        <p:spPr bwMode="auto">
          <a:xfrm>
            <a:off x="7391400" y="2895600"/>
            <a:ext cx="1365250" cy="145415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pPr>
              <a:defRPr/>
            </a:pPr>
            <a:r>
              <a:rPr lang="en-US"/>
              <a:t>Copyright © 2006 Pearson Addison-Wesley. All rights reserved.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6722</TotalTime>
  <Words>3876</Words>
  <Application>Microsoft Office PowerPoint</Application>
  <PresentationFormat>On-screen Show (4:3)</PresentationFormat>
  <Paragraphs>702</Paragraphs>
  <Slides>58</Slides>
  <Notes>51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71" baseType="lpstr">
      <vt:lpstr>MS PGothic</vt:lpstr>
      <vt:lpstr>MS PGothic</vt:lpstr>
      <vt:lpstr>Arial</vt:lpstr>
      <vt:lpstr>Calibri</vt:lpstr>
      <vt:lpstr>Cambria Math</vt:lpstr>
      <vt:lpstr>Constantia</vt:lpstr>
      <vt:lpstr>Times</vt:lpstr>
      <vt:lpstr>Times New Roman</vt:lpstr>
      <vt:lpstr>Wingdings 2</vt:lpstr>
      <vt:lpstr>ヒラギノ角ゴ Pro W3</vt:lpstr>
      <vt:lpstr>Flow</vt:lpstr>
      <vt:lpstr>Image</vt:lpstr>
      <vt:lpstr>Equation</vt:lpstr>
      <vt:lpstr>Exam FM Module 9: Old FM  Intro to Derivatives McDonald Chapter 1</vt:lpstr>
      <vt:lpstr>McD Chapter 1 Introduction to Derivatives</vt:lpstr>
      <vt:lpstr>McD Chapter 1 Introduction to Derivatives</vt:lpstr>
      <vt:lpstr>McD Chapter 1 Introduction to Derivatives</vt:lpstr>
      <vt:lpstr>McD Chapter 1 Introduction to Derivatives</vt:lpstr>
      <vt:lpstr>The Role of Financial Markets</vt:lpstr>
      <vt:lpstr>McD Chapter 1 Introduction to Derivatives</vt:lpstr>
      <vt:lpstr>Perspectives on Derivatives</vt:lpstr>
      <vt:lpstr>Financial Engineering and Security Design</vt:lpstr>
      <vt:lpstr>Credits</vt:lpstr>
      <vt:lpstr>Exam FM Module 9: Variable-Rate Loans  Section 9.2</vt:lpstr>
      <vt:lpstr>Variable-Rate Loans</vt:lpstr>
      <vt:lpstr>Variable-Rate Loans</vt:lpstr>
      <vt:lpstr>Variable-Rate Loans</vt:lpstr>
      <vt:lpstr>Variable-Rate Loans</vt:lpstr>
      <vt:lpstr>Credits</vt:lpstr>
      <vt:lpstr>New Exam FM Module 9:  Section 9.3  Interest Rate Swaps</vt:lpstr>
      <vt:lpstr>Objectives</vt:lpstr>
      <vt:lpstr>Introduction to Swaps</vt:lpstr>
      <vt:lpstr>A Simple Interest Rate Swap</vt:lpstr>
      <vt:lpstr>A Simple Interest Rate Swap </vt:lpstr>
      <vt:lpstr>A Simple Interest Rate Swap</vt:lpstr>
      <vt:lpstr>A Simple Interest Rate Swap</vt:lpstr>
      <vt:lpstr>Credits</vt:lpstr>
      <vt:lpstr>New Exam FM Module 9:  Section 9.4  Swaps Terminology</vt:lpstr>
      <vt:lpstr>Swap Terminology</vt:lpstr>
      <vt:lpstr>Swap Terminology</vt:lpstr>
      <vt:lpstr>Swap Terminology</vt:lpstr>
      <vt:lpstr>Swap Terminology</vt:lpstr>
      <vt:lpstr>Credits</vt:lpstr>
      <vt:lpstr>New Exam FM Module 9:  Section 9.5  Calculating the Swap Rate</vt:lpstr>
      <vt:lpstr>Calculating the Swap Rate</vt:lpstr>
      <vt:lpstr>Calculating the Swap Rate</vt:lpstr>
      <vt:lpstr>Calculating the Swap Rate</vt:lpstr>
      <vt:lpstr>Calculating the Swap Rate</vt:lpstr>
      <vt:lpstr>Calculating the Swap Rate</vt:lpstr>
      <vt:lpstr>Credits</vt:lpstr>
      <vt:lpstr>New Exam FM Module 9:  Section 9.6  Simplified Formulas</vt:lpstr>
      <vt:lpstr>Simplified Formulas</vt:lpstr>
      <vt:lpstr>Simplified Formulas</vt:lpstr>
      <vt:lpstr>Simplified Formulas</vt:lpstr>
      <vt:lpstr>Simplified Formulas</vt:lpstr>
      <vt:lpstr>Credits</vt:lpstr>
      <vt:lpstr>New Exam FM Module 9:  Section 9.7  Market Value of a Swap</vt:lpstr>
      <vt:lpstr>Market Value of a Swap</vt:lpstr>
      <vt:lpstr>Market Value of a Swap</vt:lpstr>
      <vt:lpstr>Market Value of a Swap</vt:lpstr>
      <vt:lpstr>Market Value of a Swap</vt:lpstr>
      <vt:lpstr>Market Value of a Swap</vt:lpstr>
      <vt:lpstr>Credits</vt:lpstr>
      <vt:lpstr>Exam FM Module 8: Section 8.4 Market Makers &amp; Bid-Ask Spread</vt:lpstr>
      <vt:lpstr>What Do Market-Makers Do?</vt:lpstr>
      <vt:lpstr> What Do Market-Makers Do?</vt:lpstr>
      <vt:lpstr>McD Chapter 1 Introduction to Derivatives</vt:lpstr>
      <vt:lpstr>McD Chapter 1 Introduction to Derivatives</vt:lpstr>
      <vt:lpstr>McD Chapter 1 Introduction to Derivatives</vt:lpstr>
      <vt:lpstr>Transaction Costs and the Bid-Ask Spread</vt:lpstr>
      <vt:lpstr>Credits</vt:lpstr>
    </vt:vector>
  </TitlesOfParts>
  <Company>Drexel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480 Financial Math for Actuaries Winter 2010</dc:title>
  <dc:creator>joe</dc:creator>
  <cp:lastModifiedBy>duncan</cp:lastModifiedBy>
  <cp:revision>340</cp:revision>
  <dcterms:created xsi:type="dcterms:W3CDTF">2009-11-29T20:22:12Z</dcterms:created>
  <dcterms:modified xsi:type="dcterms:W3CDTF">2020-04-10T17:12:35Z</dcterms:modified>
</cp:coreProperties>
</file>